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ink/ink1.xml" ContentType="application/inkml+xml"/>
  <Override PartName="/ppt/ink/ink2.xml" ContentType="application/inkml+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401" r:id="rId3"/>
    <p:sldId id="1154" r:id="rId4"/>
    <p:sldId id="1111" r:id="rId5"/>
    <p:sldId id="1113" r:id="rId6"/>
    <p:sldId id="1117" r:id="rId7"/>
    <p:sldId id="257" r:id="rId8"/>
    <p:sldId id="258" r:id="rId9"/>
    <p:sldId id="259" r:id="rId10"/>
    <p:sldId id="1116" r:id="rId11"/>
    <p:sldId id="260" r:id="rId12"/>
    <p:sldId id="261" r:id="rId13"/>
    <p:sldId id="262" r:id="rId14"/>
    <p:sldId id="263" r:id="rId15"/>
    <p:sldId id="264" r:id="rId16"/>
    <p:sldId id="265" r:id="rId17"/>
    <p:sldId id="266" r:id="rId18"/>
    <p:sldId id="267" r:id="rId19"/>
    <p:sldId id="268" r:id="rId20"/>
    <p:sldId id="269" r:id="rId21"/>
    <p:sldId id="1201"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1200" r:id="rId35"/>
    <p:sldId id="282" r:id="rId36"/>
    <p:sldId id="283" r:id="rId37"/>
    <p:sldId id="284" r:id="rId38"/>
    <p:sldId id="1123" r:id="rId39"/>
    <p:sldId id="285" r:id="rId40"/>
    <p:sldId id="1139" r:id="rId41"/>
    <p:sldId id="1138" r:id="rId42"/>
    <p:sldId id="1162" r:id="rId43"/>
    <p:sldId id="286" r:id="rId44"/>
    <p:sldId id="299" r:id="rId45"/>
    <p:sldId id="300" r:id="rId46"/>
    <p:sldId id="1203" r:id="rId47"/>
    <p:sldId id="1199" r:id="rId48"/>
    <p:sldId id="1202" r:id="rId49"/>
    <p:sldId id="1172" r:id="rId50"/>
    <p:sldId id="1174" r:id="rId51"/>
    <p:sldId id="1175" r:id="rId52"/>
    <p:sldId id="1158" r:id="rId53"/>
    <p:sldId id="1176" r:id="rId54"/>
    <p:sldId id="301" r:id="rId55"/>
    <p:sldId id="302" r:id="rId56"/>
    <p:sldId id="303" r:id="rId57"/>
    <p:sldId id="304" r:id="rId5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054" autoAdjust="0"/>
  </p:normalViewPr>
  <p:slideViewPr>
    <p:cSldViewPr snapToGrid="0">
      <p:cViewPr varScale="1">
        <p:scale>
          <a:sx n="97" d="100"/>
          <a:sy n="97" d="100"/>
        </p:scale>
        <p:origin x="615"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0-04-25T14:28:33.716"/>
    </inkml:context>
    <inkml:brush xml:id="br0">
      <inkml:brushProperty name="width" value="0.05292" units="cm"/>
      <inkml:brushProperty name="height" value="0.05292" units="cm"/>
      <inkml:brushProperty name="color" value="#FF0000"/>
    </inkml:brush>
  </inkml:definitions>
  <inkml:trace contextRef="#ctx0" brushRef="#br0">12624 9284 0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5T08:41:14.661"/>
    </inkml:context>
    <inkml:brush xml:id="br0">
      <inkml:brushProperty name="width" value="0.05" units="cm"/>
      <inkml:brushProperty name="height" value="0.05" units="cm"/>
    </inkml:brush>
  </inkml:definitions>
  <inkml:trace contextRef="#ctx0" brushRef="#br0">1 87 919 0 0,'2'0'67'0'0,"5"1"-38"0"0,-5-1 53 0 0,0 1 20 0 0,1-1-55 0 0,-4 1 5 0 0,9-1 40 0 0,14-2-75 0 0,-14 1 19 0 0,0 0 0 0 0,0-1-1 0 0,0 0 1 0 0,-1-1 0 0 0,4-1-36 0 0,16-5 101 0 0,90-19 1155 0 0,-90 21-1012 0 0,-12 3-173 0 0,-1 1 0 0 0,1 0-1 0 0,7 0-70 0 0,33 1 0 0 0,-32 2 0 0 0,1-2 0 0 0,0-1 0 0 0,22-5 0 0 0,-43 7-5 0 0,0 0-1 0 0,0 1 1 0 0,-1 0 0 0 0,1-1-1 0 0,0 1 1 0 0,0 0-1 0 0,0 0 1 0 0,0 1-1 0 0,-1-1 1 0 0,4 1 5 0 0,8 1-182 0 0,-4-2 16 0 0,2 3-32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BD9B22F-BA61-410C-AAFE-E1A0C9401D3C}"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1102192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each column, the Z vectors of samples are averaged. Arithmetic was then performed on the mean vectors creating a new vector Y . The center sample on the right hand side is produce by feeding Y as input to the generator. To demonstrate the interpolation capabilities of the generator, uniform noise sampled with scale +-0.25 was added to Y to produce the 8 other samples</a:t>
            </a:r>
          </a:p>
          <a:p>
            <a:endParaRPr lang="en-US" dirty="0"/>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40</a:t>
            </a:fld>
            <a:endParaRPr lang="en-US"/>
          </a:p>
        </p:txBody>
      </p:sp>
    </p:spTree>
    <p:extLst>
      <p:ext uri="{BB962C8B-B14F-4D97-AF65-F5344CB8AC3E}">
        <p14:creationId xmlns:p14="http://schemas.microsoft.com/office/powerpoint/2010/main" val="238778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column, the Z vectors of samples are averaged. Arithmetic was then performed on the mean vectors creating a new vector Y . The center sample on the right hand side is produce by feeding Y as input to the generator. To demonstrate the interpolation capabilities of the generator, uniform noise sampled with scale +-0.25 was added to Y to produce the 8 other samples</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41</a:t>
            </a:fld>
            <a:endParaRPr lang="en-US"/>
          </a:p>
        </p:txBody>
      </p:sp>
    </p:spTree>
    <p:extLst>
      <p:ext uri="{BB962C8B-B14F-4D97-AF65-F5344CB8AC3E}">
        <p14:creationId xmlns:p14="http://schemas.microsoft.com/office/powerpoint/2010/main" val="3252522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”turn” vector was created from four averaged samples of faces looking left vs looking right. By adding interpolations along this axis to random samples we were able to reliably transform their pose.</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42</a:t>
            </a:fld>
            <a:endParaRPr lang="en-US"/>
          </a:p>
        </p:txBody>
      </p:sp>
    </p:spTree>
    <p:extLst>
      <p:ext uri="{BB962C8B-B14F-4D97-AF65-F5344CB8AC3E}">
        <p14:creationId xmlns:p14="http://schemas.microsoft.com/office/powerpoint/2010/main" val="192362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paper: When the spatial dimension of the discriminator is 4 × 4, we replicate the description embedding spatially and perform a depth concatenation. We then perform a 1 × 1 convolution followed by rectification and a 4 × 4 convolution to compute the final score from D</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52</a:t>
            </a:fld>
            <a:endParaRPr lang="en-US"/>
          </a:p>
        </p:txBody>
      </p:sp>
    </p:spTree>
    <p:extLst>
      <p:ext uri="{BB962C8B-B14F-4D97-AF65-F5344CB8AC3E}">
        <p14:creationId xmlns:p14="http://schemas.microsoft.com/office/powerpoint/2010/main" val="3719777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paper: When the spatial dimension of the discriminator is 4 × 4, we replicate the description embedding spatially and perform a depth concatenation. We then perform a 1 × 1 convolution followed by rectification and a 4 × 4 convolution to compute the final score from D</a:t>
            </a:r>
          </a:p>
        </p:txBody>
      </p:sp>
      <p:sp>
        <p:nvSpPr>
          <p:cNvPr id="4" name="Slide Number Placeholder 3"/>
          <p:cNvSpPr>
            <a:spLocks noGrp="1"/>
          </p:cNvSpPr>
          <p:nvPr>
            <p:ph type="sldNum" sz="quarter" idx="5"/>
          </p:nvPr>
        </p:nvSpPr>
        <p:spPr/>
        <p:txBody>
          <a:bodyPr/>
          <a:lstStyle/>
          <a:p>
            <a:pPr>
              <a:defRPr/>
            </a:pPr>
            <a:fld id="{05D6DEBC-62EF-4F01-BED0-DB54B376E65C}" type="slidenum">
              <a:rPr lang="en-US" smtClean="0"/>
              <a:pPr>
                <a:defRPr/>
              </a:pPr>
              <a:t>53</a:t>
            </a:fld>
            <a:endParaRPr lang="en-US"/>
          </a:p>
        </p:txBody>
      </p:sp>
    </p:spTree>
    <p:extLst>
      <p:ext uri="{BB962C8B-B14F-4D97-AF65-F5344CB8AC3E}">
        <p14:creationId xmlns:p14="http://schemas.microsoft.com/office/powerpoint/2010/main" val="413590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txBox="1">
            <a:spLocks noGrp="1"/>
          </p:cNvSpPr>
          <p:nvPr>
            <p:ph type="title"/>
          </p:nvPr>
        </p:nvSpPr>
        <p:spPr>
          <a:xfrm>
            <a:off x="685800" y="1844675"/>
            <a:ext cx="7772400" cy="2041525"/>
          </a:xfrm>
          <a:prstGeom prst="rect">
            <a:avLst/>
          </a:prstGeom>
        </p:spPr>
        <p:txBody>
          <a:bodyPr/>
          <a:lstStyle/>
          <a:p>
            <a:r>
              <a:t>Title Text</a:t>
            </a:r>
          </a:p>
        </p:txBody>
      </p:sp>
      <p:sp>
        <p:nvSpPr>
          <p:cNvPr id="12" name="Shape 12"/>
          <p:cNvSpPr txBox="1">
            <a:spLocks noGrp="1"/>
          </p:cNvSpPr>
          <p:nvPr>
            <p:ph type="body" sz="half" idx="1"/>
          </p:nvPr>
        </p:nvSpPr>
        <p:spPr>
          <a:xfrm>
            <a:off x="1371600" y="3886200"/>
            <a:ext cx="6400800" cy="2971800"/>
          </a:xfrm>
          <a:prstGeom prst="rect">
            <a:avLst/>
          </a:prstGeom>
        </p:spPr>
        <p:txBody>
          <a:bodyPr/>
          <a:lstStyle>
            <a:lvl1pPr marL="0" indent="0" algn="ctr">
              <a:buSzTx/>
              <a:buFontTx/>
              <a:buNone/>
              <a:defRPr sz="3200">
                <a:solidFill>
                  <a:srgbClr val="888888"/>
                </a:solidFill>
              </a:defRPr>
            </a:lvl1pPr>
            <a:lvl2pPr marL="0" indent="457200" algn="ctr">
              <a:buSzTx/>
              <a:buFontTx/>
              <a:buNone/>
              <a:defRPr sz="3200">
                <a:solidFill>
                  <a:srgbClr val="888888"/>
                </a:solidFill>
              </a:defRPr>
            </a:lvl2pPr>
            <a:lvl3pPr marL="0" indent="914400" algn="ctr">
              <a:buSzTx/>
              <a:buFontTx/>
              <a:buNone/>
              <a:defRPr sz="3200">
                <a:solidFill>
                  <a:srgbClr val="888888"/>
                </a:solidFill>
              </a:defRPr>
            </a:lvl3pPr>
            <a:lvl4pPr marL="0" indent="1371600" algn="ctr">
              <a:buSzTx/>
              <a:buFontTx/>
              <a:buNone/>
              <a:defRPr sz="3200">
                <a:solidFill>
                  <a:srgbClr val="888888"/>
                </a:solidFill>
              </a:defRPr>
            </a:lvl4pPr>
            <a:lvl5pPr marL="0" indent="1828800" algn="ctr">
              <a:buSzTx/>
              <a:buFontTx/>
              <a:buNone/>
              <a:defRPr sz="32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9" name="Shape 89"/>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hape 90"/>
          <p:cNvSpPr txBox="1">
            <a:spLocks noGrp="1"/>
          </p:cNvSpPr>
          <p:nvPr>
            <p:ph type="title"/>
          </p:nvPr>
        </p:nvSpPr>
        <p:spPr>
          <a:prstGeom prst="rect">
            <a:avLst/>
          </a:prstGeom>
        </p:spPr>
        <p:txBody>
          <a:bodyPr/>
          <a:lstStyle/>
          <a:p>
            <a:r>
              <a:t>Title Text</a:t>
            </a:r>
          </a:p>
        </p:txBody>
      </p:sp>
      <p:sp>
        <p:nvSpPr>
          <p:cNvPr id="91" name="Shape 9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8" name="Shape 98"/>
          <p:cNvSpPr txBox="1">
            <a:spLocks noGrp="1"/>
          </p:cNvSpPr>
          <p:nvPr>
            <p:ph type="title"/>
          </p:nvPr>
        </p:nvSpPr>
        <p:spPr>
          <a:xfrm>
            <a:off x="6629400" y="0"/>
            <a:ext cx="2057400" cy="6400802"/>
          </a:xfrm>
          <a:prstGeom prst="rect">
            <a:avLst/>
          </a:prstGeom>
        </p:spPr>
        <p:txBody>
          <a:bodyPr/>
          <a:lstStyle/>
          <a:p>
            <a:r>
              <a:t>Title Text</a:t>
            </a:r>
          </a:p>
        </p:txBody>
      </p:sp>
      <p:sp>
        <p:nvSpPr>
          <p:cNvPr id="99" name="Shape 99"/>
          <p:cNvSpPr txBox="1">
            <a:spLocks noGrp="1"/>
          </p:cNvSpPr>
          <p:nvPr>
            <p:ph type="body" idx="1"/>
          </p:nvPr>
        </p:nvSpPr>
        <p:spPr>
          <a:xfrm>
            <a:off x="457200" y="274638"/>
            <a:ext cx="6019800" cy="65833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hape 100"/>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 name="Shape 21"/>
          <p:cNvSpPr txBox="1">
            <a:spLocks noGrp="1"/>
          </p:cNvSpPr>
          <p:nvPr>
            <p:ph type="title"/>
          </p:nvPr>
        </p:nvSpPr>
        <p:spPr>
          <a:prstGeom prst="rect">
            <a:avLst/>
          </a:prstGeom>
        </p:spPr>
        <p:txBody>
          <a:bodyPr/>
          <a:lstStyle/>
          <a:p>
            <a:r>
              <a:t>Title Text</a:t>
            </a:r>
          </a:p>
        </p:txBody>
      </p:sp>
      <p:sp>
        <p:nvSpPr>
          <p:cNvPr id="22" name="Shape 22"/>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txBox="1">
            <a:spLocks noGrp="1"/>
          </p:cNvSpPr>
          <p:nvPr>
            <p:ph type="title"/>
          </p:nvPr>
        </p:nvSpPr>
        <p:spPr>
          <a:xfrm>
            <a:off x="722312" y="4406900"/>
            <a:ext cx="7772401" cy="1362075"/>
          </a:xfrm>
          <a:prstGeom prst="rect">
            <a:avLst/>
          </a:prstGeom>
        </p:spPr>
        <p:txBody>
          <a:bodyPr anchor="t"/>
          <a:lstStyle>
            <a:lvl1pPr algn="l">
              <a:defRPr sz="4000" b="1" cap="all">
                <a:latin typeface="+mn-lt"/>
                <a:ea typeface="+mn-ea"/>
                <a:cs typeface="+mn-cs"/>
                <a:sym typeface="Helvetica"/>
              </a:defRPr>
            </a:lvl1pPr>
          </a:lstStyle>
          <a:p>
            <a:r>
              <a:t>Title Text</a:t>
            </a:r>
          </a:p>
        </p:txBody>
      </p:sp>
      <p:sp>
        <p:nvSpPr>
          <p:cNvPr id="30" name="Shape 30"/>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txBox="1">
            <a:spLocks noGrp="1"/>
          </p:cNvSpPr>
          <p:nvPr>
            <p:ph type="title"/>
          </p:nvPr>
        </p:nvSpPr>
        <p:spPr>
          <a:prstGeom prst="rect">
            <a:avLst/>
          </a:prstGeom>
        </p:spPr>
        <p:txBody>
          <a:bodyPr/>
          <a:lstStyle/>
          <a:p>
            <a:r>
              <a:t>Title Text</a:t>
            </a:r>
          </a:p>
        </p:txBody>
      </p:sp>
      <p:sp>
        <p:nvSpPr>
          <p:cNvPr id="39" name="Shape 39"/>
          <p:cNvSpPr txBox="1">
            <a:spLocks noGrp="1"/>
          </p:cNvSpPr>
          <p:nvPr>
            <p:ph type="body" sz="half" idx="1"/>
          </p:nvPr>
        </p:nvSpPr>
        <p:spPr>
          <a:xfrm>
            <a:off x="457200" y="1600200"/>
            <a:ext cx="4038600" cy="5257800"/>
          </a:xfrm>
          <a:prstGeom prst="rect">
            <a:avLst/>
          </a:prstGeom>
        </p:spPr>
        <p:txBody>
          <a:bodyPr/>
          <a:lstStyle>
            <a:lvl1pPr marL="342900" indent="-342900">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hape 40"/>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txBox="1">
            <a:spLocks noGrp="1"/>
          </p:cNvSpPr>
          <p:nvPr>
            <p:ph type="title"/>
          </p:nvPr>
        </p:nvSpPr>
        <p:spPr>
          <a:xfrm>
            <a:off x="457200" y="256810"/>
            <a:ext cx="8229600" cy="1178656"/>
          </a:xfrm>
          <a:prstGeom prst="rect">
            <a:avLst/>
          </a:prstGeom>
        </p:spPr>
        <p:txBody>
          <a:bodyPr/>
          <a:lstStyle/>
          <a:p>
            <a:r>
              <a:t>Title Text</a:t>
            </a:r>
          </a:p>
        </p:txBody>
      </p:sp>
      <p:sp>
        <p:nvSpPr>
          <p:cNvPr id="48" name="Shape 48"/>
          <p:cNvSpPr txBox="1">
            <a:spLocks noGrp="1"/>
          </p:cNvSpPr>
          <p:nvPr>
            <p:ph type="body" sz="quarter" idx="1"/>
          </p:nvPr>
        </p:nvSpPr>
        <p:spPr>
          <a:xfrm>
            <a:off x="457200" y="1435465"/>
            <a:ext cx="4040188" cy="739411"/>
          </a:xfrm>
          <a:prstGeom prst="rect">
            <a:avLst/>
          </a:prstGeom>
        </p:spPr>
        <p:txBody>
          <a:bodyPr anchor="b"/>
          <a:lstStyle>
            <a:lvl1pPr marL="0" indent="0">
              <a:spcBef>
                <a:spcPts val="500"/>
              </a:spcBef>
              <a:buSzTx/>
              <a:buFontTx/>
              <a:buNone/>
              <a:defRPr sz="2400" b="1">
                <a:latin typeface="+mn-lt"/>
                <a:ea typeface="+mn-ea"/>
                <a:cs typeface="+mn-cs"/>
                <a:sym typeface="Helvetica"/>
              </a:defRPr>
            </a:lvl1pPr>
            <a:lvl2pPr marL="0" indent="457200">
              <a:spcBef>
                <a:spcPts val="500"/>
              </a:spcBef>
              <a:buSzTx/>
              <a:buFontTx/>
              <a:buNone/>
              <a:defRPr sz="2400" b="1">
                <a:latin typeface="+mn-lt"/>
                <a:ea typeface="+mn-ea"/>
                <a:cs typeface="+mn-cs"/>
                <a:sym typeface="Helvetica"/>
              </a:defRPr>
            </a:lvl2pPr>
            <a:lvl3pPr marL="0" indent="914400">
              <a:spcBef>
                <a:spcPts val="500"/>
              </a:spcBef>
              <a:buSzTx/>
              <a:buFontTx/>
              <a:buNone/>
              <a:defRPr sz="2400" b="1">
                <a:latin typeface="+mn-lt"/>
                <a:ea typeface="+mn-ea"/>
                <a:cs typeface="+mn-cs"/>
                <a:sym typeface="Helvetica"/>
              </a:defRPr>
            </a:lvl3pPr>
            <a:lvl4pPr marL="0" indent="1371600">
              <a:spcBef>
                <a:spcPts val="500"/>
              </a:spcBef>
              <a:buSzTx/>
              <a:buFontTx/>
              <a:buNone/>
              <a:defRPr sz="2400" b="1">
                <a:latin typeface="+mn-lt"/>
                <a:ea typeface="+mn-ea"/>
                <a:cs typeface="+mn-cs"/>
                <a:sym typeface="Helvetica"/>
              </a:defRPr>
            </a:lvl4pPr>
            <a:lvl5pPr marL="0" indent="1828800">
              <a:spcBef>
                <a:spcPts val="500"/>
              </a:spcBef>
              <a:buSzTx/>
              <a:buFontTx/>
              <a:buNone/>
              <a:defRPr sz="2400" b="1">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6" name="Shape 56"/>
          <p:cNvSpPr txBox="1">
            <a:spLocks noGrp="1"/>
          </p:cNvSpPr>
          <p:nvPr>
            <p:ph type="title"/>
          </p:nvPr>
        </p:nvSpPr>
        <p:spPr>
          <a:prstGeom prst="rect">
            <a:avLst/>
          </a:prstGeom>
        </p:spPr>
        <p:txBody>
          <a:bodyPr/>
          <a:lstStyle/>
          <a:p>
            <a:r>
              <a:t>Title Text</a:t>
            </a:r>
          </a:p>
        </p:txBody>
      </p:sp>
      <p:sp>
        <p:nvSpPr>
          <p:cNvPr id="57" name="Shape 57"/>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4" name="Shape 64"/>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1" name="Shape 71"/>
          <p:cNvSpPr txBox="1">
            <a:spLocks noGrp="1"/>
          </p:cNvSpPr>
          <p:nvPr>
            <p:ph type="body" idx="1"/>
          </p:nvPr>
        </p:nvSpPr>
        <p:spPr>
          <a:xfrm>
            <a:off x="3575050" y="273050"/>
            <a:ext cx="5111750" cy="65849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hape 72"/>
          <p:cNvSpPr txBox="1">
            <a:spLocks noGrp="1"/>
          </p:cNvSpPr>
          <p:nvPr>
            <p:ph type="title"/>
          </p:nvPr>
        </p:nvSpPr>
        <p:spPr>
          <a:xfrm>
            <a:off x="457200" y="0"/>
            <a:ext cx="3008314" cy="1435100"/>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73" name="Shape 73"/>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0" name="Shape 80"/>
          <p:cNvSpPr txBox="1">
            <a:spLocks noGrp="1"/>
          </p:cNvSpPr>
          <p:nvPr>
            <p:ph type="title"/>
          </p:nvPr>
        </p:nvSpPr>
        <p:spPr>
          <a:xfrm>
            <a:off x="1346200" y="4800600"/>
            <a:ext cx="6362700" cy="566738"/>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81" name="Shape 81"/>
          <p:cNvSpPr txBox="1">
            <a:spLocks noGrp="1"/>
          </p:cNvSpPr>
          <p:nvPr>
            <p:ph type="body" sz="quarter" idx="1"/>
          </p:nvPr>
        </p:nvSpPr>
        <p:spPr>
          <a:xfrm>
            <a:off x="1346200" y="5367337"/>
            <a:ext cx="6362700"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2" name="Shape 82"/>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Shape 3"/>
          <p:cNvSpPr txBox="1">
            <a:spLocks noGrp="1"/>
          </p:cNvSpPr>
          <p:nvPr>
            <p:ph type="title"/>
          </p:nvPr>
        </p:nvSpPr>
        <p:spPr>
          <a:xfrm>
            <a:off x="457200" y="92076"/>
            <a:ext cx="8229600" cy="1508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4" name="Shape 4"/>
          <p:cNvSpPr txBox="1">
            <a:spLocks noGrp="1"/>
          </p:cNvSpPr>
          <p:nvPr>
            <p:ph type="sldNum" sz="quarter" idx="2"/>
          </p:nvPr>
        </p:nvSpPr>
        <p:spPr>
          <a:xfrm>
            <a:off x="6553200" y="6414760"/>
            <a:ext cx="2133600" cy="248305"/>
          </a:xfrm>
          <a:prstGeom prst="rect">
            <a:avLst/>
          </a:prstGeom>
          <a:ln w="12700">
            <a:miter lim="400000"/>
          </a:ln>
        </p:spPr>
        <p:txBody>
          <a:bodyPr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9pPr>
    </p:titleStyle>
    <p:bodyStyle>
      <a:lvl1pPr marL="321468" marR="0" indent="-321468"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1pPr>
      <a:lvl2pPr marL="763360" marR="0" indent="-30616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2pPr>
      <a:lvl3pPr marL="1200150" marR="0" indent="-28575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3pPr>
      <a:lvl4pPr marL="17145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4pPr>
      <a:lvl5pPr marL="21717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5pPr>
      <a:lvl6pPr marL="26289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6pPr>
      <a:lvl7pPr marL="30861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7pPr>
      <a:lvl8pPr marL="35433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8pPr>
      <a:lvl9pPr marL="40005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deeplearningbook.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papers.nips.cc/paper/5423-generative-adversarial-nets.pdf" TargetMode="Externa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9.tiff"/><Relationship Id="rId10" Type="http://schemas.openxmlformats.org/officeDocument/2006/relationships/hyperlink" Target="https://fleuret.org/ee559/ee559-slides-10-1-GAN.pdf" TargetMode="External"/><Relationship Id="rId4" Type="http://schemas.openxmlformats.org/officeDocument/2006/relationships/image" Target="../media/image8.tiff"/><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edium.freecodecamp.org/an-intuitive-introduction-to-generative-adversarial-networks-gans-7a2264a8139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edium.freecodecamp.org/an-intuitive-introduction-to-generative-adversarial-networks-gans-7a2264a81394"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edium.freecodecamp.org/an-intuitive-introduction-to-generative-adversarial-networks-gans-7a2264a81394"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edium.freecodecamp.org/an-intuitive-introduction-to-generative-adversarial-networks-gans-7a2264a8139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edium.freecodecamp.org/an-intuitive-introduction-to-generative-adversarial-networks-gans-7a2264a8139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edium.freecodecamp.org/an-intuitive-introduction-to-generative-adversarial-networks-gans-7a2264a8139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hyperlink" Target="https://medium.freecodecamp.org/an-intuitive-introduction-to-generative-adversarial-networks-gans-7a2264a81394"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medium.freecodecamp.org/an-intuitive-introduction-to-generative-adversarial-networks-gans-7a2264a8139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pdf/1805.08318.pdf"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apers.nips.cc/paper/5423-generative-adversarial-nets.pdf"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apers.nips.cc/paper/5423-generative-adversarial-nets.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apers.nips.cc/paper/5423-generative-adversarial-nets.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apers.nips.cc/paper/5423-generative-adversarial-nets.pdf"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cs.uwaterloo.ca/~mli/Deep-Learning-2017-Lecture7GAN.ppt" TargetMode="Externa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0.png"/><Relationship Id="rId5" Type="http://schemas.openxmlformats.org/officeDocument/2006/relationships/image" Target="../media/image220.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rxiv.org/pdf/1511.06434.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hillipi.github.io/pix2pix/"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xiv.org/pdf/1511.06434.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arxiv.org/pdf/1701.07875.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8.png"/><Relationship Id="rId7" Type="http://schemas.openxmlformats.org/officeDocument/2006/relationships/image" Target="../media/image11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410.png"/><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rxiv.org/pdf/1411.1784.pdf"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fleuret.org/ee559/ee559-slides-10-3-conditional-GAN.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rxiv.org/pdf/1411.1784.pdf"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fleuret.org/ee559/ee559-slides-10-3-conditional-GAN.pdf"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rxiv.org/pdf/1411.1784.pdf"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hyperlink" Target="https://arxiv.org/pdf/1605.05396.pdf" TargetMode="Externa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605.05396.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youtube.com/watch?v=G06dEcZ-QTg"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junyanz/CycleGA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phillipi/pix2pix"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cs231n.stanford.edu/slides/2018/cs231n_2018_lecture12.pdf" TargetMode="External"/><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openai.com/blog/generative-model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penai.com/blog/generative-model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openai.com/blog/generative-model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110" name="Shape 110"/>
          <p:cNvSpPr txBox="1">
            <a:spLocks noGrp="1"/>
          </p:cNvSpPr>
          <p:nvPr>
            <p:ph type="ctrTitle"/>
          </p:nvPr>
        </p:nvSpPr>
        <p:spPr>
          <a:xfrm>
            <a:off x="685800" y="371475"/>
            <a:ext cx="7772400" cy="3425230"/>
          </a:xfrm>
          <a:prstGeom prst="rect">
            <a:avLst/>
          </a:prstGeom>
        </p:spPr>
        <p:txBody>
          <a:bodyPr/>
          <a:lstStyle/>
          <a:p>
            <a:pPr>
              <a:defRPr sz="3400"/>
            </a:pPr>
            <a:r>
              <a:rPr dirty="0"/>
              <a:t>Deep Learning (CS324)</a:t>
            </a:r>
          </a:p>
          <a:p>
            <a:pPr>
              <a:defRPr sz="3400"/>
            </a:pPr>
            <a:endParaRPr dirty="0"/>
          </a:p>
          <a:p>
            <a:pPr>
              <a:defRPr sz="3400">
                <a:solidFill>
                  <a:schemeClr val="accent2"/>
                </a:solidFill>
                <a:latin typeface="Chalkboard"/>
                <a:ea typeface="Chalkboard"/>
                <a:cs typeface="Chalkboard"/>
                <a:sym typeface="Chalkboard"/>
              </a:defRPr>
            </a:pPr>
            <a:r>
              <a:rPr dirty="0"/>
              <a:t>9. Generative adversarial networks</a:t>
            </a:r>
            <a:r>
              <a:rPr sz="3000" baseline="31999" dirty="0"/>
              <a:t>*</a:t>
            </a:r>
          </a:p>
        </p:txBody>
      </p:sp>
      <p:sp>
        <p:nvSpPr>
          <p:cNvPr id="111" name="Shape 111"/>
          <p:cNvSpPr txBox="1">
            <a:spLocks noGrp="1"/>
          </p:cNvSpPr>
          <p:nvPr>
            <p:ph type="subTitle" sz="half" idx="1"/>
          </p:nvPr>
        </p:nvSpPr>
        <p:spPr>
          <a:prstGeom prst="rect">
            <a:avLst/>
          </a:prstGeom>
        </p:spPr>
        <p:txBody>
          <a:bodyPr/>
          <a:lstStyle/>
          <a:p>
            <a:pPr>
              <a:defRPr sz="2800"/>
            </a:pPr>
            <a:r>
              <a:rPr lang="en-US" dirty="0"/>
              <a:t>Prof. Jianguo Zhang</a:t>
            </a:r>
            <a:endParaRPr dirty="0"/>
          </a:p>
          <a:p>
            <a:pPr>
              <a:defRPr sz="2800"/>
            </a:pPr>
            <a:r>
              <a:rPr dirty="0" err="1"/>
              <a:t>SUSTech</a:t>
            </a:r>
            <a:endParaRPr dirty="0"/>
          </a:p>
        </p:txBody>
      </p:sp>
      <p:sp>
        <p:nvSpPr>
          <p:cNvPr id="112" name="Shape 112"/>
          <p:cNvSpPr txBox="1"/>
          <p:nvPr/>
        </p:nvSpPr>
        <p:spPr>
          <a:xfrm>
            <a:off x="1503630" y="6315392"/>
            <a:ext cx="613674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a:t>
            </a:r>
            <a:r>
              <a:t>Based on </a:t>
            </a:r>
            <a:r>
              <a:rPr u="sng">
                <a:solidFill>
                  <a:srgbClr val="0000FF"/>
                </a:solidFill>
                <a:uFill>
                  <a:solidFill>
                    <a:srgbClr val="0000FF"/>
                  </a:solidFill>
                </a:uFill>
                <a:hlinkClick r:id="rId2"/>
              </a:rPr>
              <a:t>http://www.deeplearningbook.org</a:t>
            </a:r>
            <a:r>
              <a:t> chapter 20.10.4 + various sources cited in the slides</a:t>
            </a:r>
          </a:p>
        </p:txBody>
      </p:sp>
    </p:spTree>
  </p:cSld>
  <p:clrMapOvr>
    <a:masterClrMapping/>
  </p:clrMapOvr>
  <p:transition spd="med" advTm="3416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7D5-66DC-4843-872B-A72547677F30}"/>
              </a:ext>
            </a:extLst>
          </p:cNvPr>
          <p:cNvSpPr>
            <a:spLocks noGrp="1"/>
          </p:cNvSpPr>
          <p:nvPr>
            <p:ph type="title"/>
          </p:nvPr>
        </p:nvSpPr>
        <p:spPr/>
        <p:txBody>
          <a:bodyPr/>
          <a:lstStyle/>
          <a:p>
            <a:r>
              <a:rPr lang="en-US" dirty="0"/>
              <a:t>Generative adversarial networks</a:t>
            </a:r>
          </a:p>
        </p:txBody>
      </p:sp>
      <p:sp>
        <p:nvSpPr>
          <p:cNvPr id="3" name="Content Placeholder 2">
            <a:extLst>
              <a:ext uri="{FF2B5EF4-FFF2-40B4-BE49-F238E27FC236}">
                <a16:creationId xmlns:a16="http://schemas.microsoft.com/office/drawing/2014/main" id="{56096734-BF33-714E-AEF2-851AE3A36296}"/>
              </a:ext>
            </a:extLst>
          </p:cNvPr>
          <p:cNvSpPr>
            <a:spLocks noGrp="1"/>
          </p:cNvSpPr>
          <p:nvPr>
            <p:ph idx="1"/>
          </p:nvPr>
        </p:nvSpPr>
        <p:spPr>
          <a:xfrm>
            <a:off x="532854" y="1256212"/>
            <a:ext cx="8229600" cy="5257800"/>
          </a:xfrm>
        </p:spPr>
        <p:txBody>
          <a:bodyPr/>
          <a:lstStyle/>
          <a:p>
            <a:pPr marL="457200" indent="-457200">
              <a:buFont typeface="Arial" panose="020B0604020202020204" pitchFamily="34" charset="0"/>
              <a:buChar char="•"/>
            </a:pPr>
            <a:r>
              <a:rPr lang="en-US" dirty="0"/>
              <a:t>Train two networks with opposing objectives:</a:t>
            </a:r>
          </a:p>
          <a:p>
            <a:pPr marL="857250" lvl="1" indent="-457200">
              <a:buFont typeface="Arial" panose="020B0604020202020204" pitchFamily="34" charset="0"/>
              <a:buChar char="•"/>
            </a:pPr>
            <a:r>
              <a:rPr lang="en-US" sz="2400" b="1" dirty="0">
                <a:solidFill>
                  <a:srgbClr val="00B050"/>
                </a:solidFill>
              </a:rPr>
              <a:t>Generator:</a:t>
            </a:r>
            <a:r>
              <a:rPr lang="en-US" sz="2400" dirty="0"/>
              <a:t> learns to generate samples</a:t>
            </a:r>
          </a:p>
          <a:p>
            <a:pPr marL="857250" lvl="1" indent="-457200">
              <a:buFont typeface="Arial" panose="020B0604020202020204" pitchFamily="34" charset="0"/>
              <a:buChar char="•"/>
            </a:pPr>
            <a:r>
              <a:rPr lang="en-US" sz="2400" b="1" dirty="0">
                <a:solidFill>
                  <a:srgbClr val="C00000"/>
                </a:solidFill>
              </a:rPr>
              <a:t>Discriminator:</a:t>
            </a:r>
            <a:r>
              <a:rPr lang="en-US" sz="2400" dirty="0"/>
              <a:t> learns to distinguish between generated and real samples</a:t>
            </a:r>
          </a:p>
        </p:txBody>
      </p:sp>
      <p:sp>
        <p:nvSpPr>
          <p:cNvPr id="4" name="Rectangle 3">
            <a:extLst>
              <a:ext uri="{FF2B5EF4-FFF2-40B4-BE49-F238E27FC236}">
                <a16:creationId xmlns:a16="http://schemas.microsoft.com/office/drawing/2014/main" id="{BDBDC9FA-36CC-4C4C-95A1-03156C9ECF3E}"/>
              </a:ext>
            </a:extLst>
          </p:cNvPr>
          <p:cNvSpPr/>
          <p:nvPr/>
        </p:nvSpPr>
        <p:spPr>
          <a:xfrm>
            <a:off x="545938" y="6135469"/>
            <a:ext cx="7988462" cy="707886"/>
          </a:xfrm>
          <a:prstGeom prst="rect">
            <a:avLst/>
          </a:prstGeom>
        </p:spPr>
        <p:txBody>
          <a:bodyPr wrap="square">
            <a:spAutoFit/>
          </a:bodyPr>
          <a:lstStyle/>
          <a:p>
            <a:pPr algn="ctr"/>
            <a:r>
              <a:rPr lang="en-US" sz="2000" b="0" dirty="0"/>
              <a:t>I. </a:t>
            </a:r>
            <a:r>
              <a:rPr lang="en-US" sz="2000" b="0" dirty="0" err="1"/>
              <a:t>Goodfellow</a:t>
            </a:r>
            <a:r>
              <a:rPr lang="en-US" sz="2000" b="0" dirty="0"/>
              <a:t>, J. </a:t>
            </a:r>
            <a:r>
              <a:rPr lang="en-US" sz="2000" b="0" dirty="0" err="1"/>
              <a:t>Pouget</a:t>
            </a:r>
            <a:r>
              <a:rPr lang="en-US" sz="2000" b="0" dirty="0"/>
              <a:t>-Abadie, M. Mirza, B. Xu, D. </a:t>
            </a:r>
            <a:r>
              <a:rPr lang="en-US" sz="2000" b="0" dirty="0" err="1"/>
              <a:t>Warde</a:t>
            </a:r>
            <a:r>
              <a:rPr lang="en-US" sz="2000" b="0" dirty="0"/>
              <a:t>-Farley, S. </a:t>
            </a:r>
            <a:r>
              <a:rPr lang="en-US" sz="2000" b="0" dirty="0" err="1"/>
              <a:t>Ozair</a:t>
            </a:r>
            <a:r>
              <a:rPr lang="en-US" sz="2000" b="0" dirty="0"/>
              <a:t>, A. </a:t>
            </a:r>
            <a:r>
              <a:rPr lang="en-US" sz="2000" b="0" dirty="0" err="1"/>
              <a:t>Courville</a:t>
            </a:r>
            <a:r>
              <a:rPr lang="en-US" sz="2000" b="0" dirty="0"/>
              <a:t>, Y. </a:t>
            </a:r>
            <a:r>
              <a:rPr lang="en-US" sz="2000" b="0" dirty="0" err="1"/>
              <a:t>Bengio</a:t>
            </a:r>
            <a:r>
              <a:rPr lang="en-US" sz="2000" b="0" dirty="0"/>
              <a:t>, </a:t>
            </a:r>
            <a:r>
              <a:rPr lang="en-US" sz="2000" b="0" dirty="0">
                <a:hlinkClick r:id="rId3"/>
              </a:rPr>
              <a:t>Generative adversarial nets</a:t>
            </a:r>
            <a:r>
              <a:rPr lang="en-US" sz="2000" b="0" dirty="0"/>
              <a:t>, NIPS 2014</a:t>
            </a:r>
          </a:p>
        </p:txBody>
      </p:sp>
      <p:pic>
        <p:nvPicPr>
          <p:cNvPr id="5" name="Picture 4">
            <a:extLst>
              <a:ext uri="{FF2B5EF4-FFF2-40B4-BE49-F238E27FC236}">
                <a16:creationId xmlns:a16="http://schemas.microsoft.com/office/drawing/2014/main" id="{DE2B30F0-CCA4-4B42-BE92-6E709CDC99B8}"/>
              </a:ext>
            </a:extLst>
          </p:cNvPr>
          <p:cNvPicPr>
            <a:picLocks noChangeAspect="1"/>
          </p:cNvPicPr>
          <p:nvPr/>
        </p:nvPicPr>
        <p:blipFill>
          <a:blip r:embed="rId4"/>
          <a:stretch>
            <a:fillRect/>
          </a:stretch>
        </p:blipFill>
        <p:spPr>
          <a:xfrm>
            <a:off x="4193068" y="4684534"/>
            <a:ext cx="1153780" cy="1219200"/>
          </a:xfrm>
          <a:prstGeom prst="rect">
            <a:avLst/>
          </a:prstGeom>
        </p:spPr>
      </p:pic>
      <p:pic>
        <p:nvPicPr>
          <p:cNvPr id="6" name="Picture 5">
            <a:extLst>
              <a:ext uri="{FF2B5EF4-FFF2-40B4-BE49-F238E27FC236}">
                <a16:creationId xmlns:a16="http://schemas.microsoft.com/office/drawing/2014/main" id="{90562F71-8188-464E-9F41-99D0A72D7077}"/>
              </a:ext>
            </a:extLst>
          </p:cNvPr>
          <p:cNvPicPr>
            <a:picLocks noChangeAspect="1"/>
          </p:cNvPicPr>
          <p:nvPr/>
        </p:nvPicPr>
        <p:blipFill>
          <a:blip r:embed="rId5"/>
          <a:stretch>
            <a:fillRect/>
          </a:stretch>
        </p:blipFill>
        <p:spPr>
          <a:xfrm>
            <a:off x="4193068" y="3160919"/>
            <a:ext cx="1146064" cy="1214340"/>
          </a:xfrm>
          <a:prstGeom prst="rect">
            <a:avLst/>
          </a:prstGeom>
        </p:spPr>
      </p:pic>
      <p:cxnSp>
        <p:nvCxnSpPr>
          <p:cNvPr id="8" name="Straight Arrow Connector 7">
            <a:extLst>
              <a:ext uri="{FF2B5EF4-FFF2-40B4-BE49-F238E27FC236}">
                <a16:creationId xmlns:a16="http://schemas.microsoft.com/office/drawing/2014/main" id="{6ABBAB21-5FFD-694F-B762-B36FF1FEE646}"/>
              </a:ext>
            </a:extLst>
          </p:cNvPr>
          <p:cNvCxnSpPr>
            <a:endCxn id="6" idx="1"/>
          </p:cNvCxnSpPr>
          <p:nvPr/>
        </p:nvCxnSpPr>
        <p:spPr bwMode="auto">
          <a:xfrm>
            <a:off x="2661352" y="3765659"/>
            <a:ext cx="1531716" cy="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9E4D73-6919-294D-B4CD-EE063BB197CE}"/>
                  </a:ext>
                </a:extLst>
              </p:cNvPr>
              <p:cNvSpPr txBox="1"/>
              <p:nvPr/>
            </p:nvSpPr>
            <p:spPr>
              <a:xfrm>
                <a:off x="3215453" y="3232457"/>
                <a:ext cx="4771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rPr>
                        <m:t>𝐺</m:t>
                      </m:r>
                    </m:oMath>
                  </m:oMathPara>
                </a14:m>
                <a:endParaRPr lang="en-US" b="0" dirty="0">
                  <a:solidFill>
                    <a:srgbClr val="00B050"/>
                  </a:solidFill>
                </a:endParaRPr>
              </a:p>
            </p:txBody>
          </p:sp>
        </mc:Choice>
        <mc:Fallback xmlns="">
          <p:sp>
            <p:nvSpPr>
              <p:cNvPr id="9" name="TextBox 8">
                <a:extLst>
                  <a:ext uri="{FF2B5EF4-FFF2-40B4-BE49-F238E27FC236}">
                    <a16:creationId xmlns:a16="http://schemas.microsoft.com/office/drawing/2014/main" id="{049E4D73-6919-294D-B4CD-EE063BB197CE}"/>
                  </a:ext>
                </a:extLst>
              </p:cNvPr>
              <p:cNvSpPr txBox="1">
                <a:spLocks noRot="1" noChangeAspect="1" noMove="1" noResize="1" noEditPoints="1" noAdjustHandles="1" noChangeArrowheads="1" noChangeShapeType="1" noTextEdit="1"/>
              </p:cNvSpPr>
              <p:nvPr/>
            </p:nvSpPr>
            <p:spPr>
              <a:xfrm>
                <a:off x="3215453" y="3232457"/>
                <a:ext cx="477117"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0EBC3F-FAE2-8840-8F29-C2B04697010A}"/>
                  </a:ext>
                </a:extLst>
              </p:cNvPr>
              <p:cNvSpPr txBox="1"/>
              <p:nvPr/>
            </p:nvSpPr>
            <p:spPr>
              <a:xfrm>
                <a:off x="690932" y="3548727"/>
                <a:ext cx="1851789" cy="369332"/>
              </a:xfrm>
              <a:prstGeom prst="rect">
                <a:avLst/>
              </a:prstGeom>
              <a:noFill/>
            </p:spPr>
            <p:txBody>
              <a:bodyPr wrap="none" rtlCol="0">
                <a:spAutoFit/>
              </a:bodyPr>
              <a:lstStyle/>
              <a:p>
                <a:r>
                  <a:rPr lang="en-US" sz="1800" b="0" dirty="0"/>
                  <a:t>Random noise </a:t>
                </a:r>
                <a14:m>
                  <m:oMath xmlns:m="http://schemas.openxmlformats.org/officeDocument/2006/math">
                    <m:r>
                      <a:rPr lang="en-US" sz="1800" b="0" i="1" dirty="0" smtClean="0">
                        <a:latin typeface="Cambria Math" panose="02040503050406030204" pitchFamily="18" charset="0"/>
                      </a:rPr>
                      <m:t>𝑧</m:t>
                    </m:r>
                  </m:oMath>
                </a14:m>
                <a:endParaRPr lang="en-US" sz="1800" b="0" dirty="0"/>
              </a:p>
            </p:txBody>
          </p:sp>
        </mc:Choice>
        <mc:Fallback xmlns="">
          <p:sp>
            <p:nvSpPr>
              <p:cNvPr id="10" name="TextBox 9">
                <a:extLst>
                  <a:ext uri="{FF2B5EF4-FFF2-40B4-BE49-F238E27FC236}">
                    <a16:creationId xmlns:a16="http://schemas.microsoft.com/office/drawing/2014/main" id="{C90EBC3F-FAE2-8840-8F29-C2B04697010A}"/>
                  </a:ext>
                </a:extLst>
              </p:cNvPr>
              <p:cNvSpPr txBox="1">
                <a:spLocks noRot="1" noChangeAspect="1" noMove="1" noResize="1" noEditPoints="1" noAdjustHandles="1" noChangeArrowheads="1" noChangeShapeType="1" noTextEdit="1"/>
              </p:cNvSpPr>
              <p:nvPr/>
            </p:nvSpPr>
            <p:spPr>
              <a:xfrm>
                <a:off x="690932" y="3548727"/>
                <a:ext cx="1851789" cy="369332"/>
              </a:xfrm>
              <a:prstGeom prst="rect">
                <a:avLst/>
              </a:prstGeom>
              <a:blipFill>
                <a:blip r:embed="rId7"/>
                <a:stretch>
                  <a:fillRect l="-2632" t="-8197" b="-2459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E38C912-F1DF-D74F-9497-6B77A2DDF32B}"/>
              </a:ext>
            </a:extLst>
          </p:cNvPr>
          <p:cNvCxnSpPr/>
          <p:nvPr/>
        </p:nvCxnSpPr>
        <p:spPr bwMode="auto">
          <a:xfrm>
            <a:off x="5331416" y="3765461"/>
            <a:ext cx="1531716" cy="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30647BE-CE68-0F4F-BCB9-1F51A04FE320}"/>
                  </a:ext>
                </a:extLst>
              </p:cNvPr>
              <p:cNvSpPr txBox="1"/>
              <p:nvPr/>
            </p:nvSpPr>
            <p:spPr>
              <a:xfrm>
                <a:off x="5885517" y="3232259"/>
                <a:ext cx="4918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𝐷</m:t>
                      </m:r>
                    </m:oMath>
                  </m:oMathPara>
                </a14:m>
                <a:endParaRPr lang="en-US" b="0" dirty="0">
                  <a:solidFill>
                    <a:srgbClr val="C00000"/>
                  </a:solidFill>
                </a:endParaRPr>
              </a:p>
            </p:txBody>
          </p:sp>
        </mc:Choice>
        <mc:Fallback xmlns="">
          <p:sp>
            <p:nvSpPr>
              <p:cNvPr id="12" name="TextBox 11">
                <a:extLst>
                  <a:ext uri="{FF2B5EF4-FFF2-40B4-BE49-F238E27FC236}">
                    <a16:creationId xmlns:a16="http://schemas.microsoft.com/office/drawing/2014/main" id="{230647BE-CE68-0F4F-BCB9-1F51A04FE320}"/>
                  </a:ext>
                </a:extLst>
              </p:cNvPr>
              <p:cNvSpPr txBox="1">
                <a:spLocks noRot="1" noChangeAspect="1" noMove="1" noResize="1" noEditPoints="1" noAdjustHandles="1" noChangeArrowheads="1" noChangeShapeType="1" noTextEdit="1"/>
              </p:cNvSpPr>
              <p:nvPr/>
            </p:nvSpPr>
            <p:spPr>
              <a:xfrm>
                <a:off x="5885517" y="3232259"/>
                <a:ext cx="491866" cy="461665"/>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14C1074-BEA7-EF45-9724-1CEA8B1F6710}"/>
              </a:ext>
            </a:extLst>
          </p:cNvPr>
          <p:cNvSpPr txBox="1"/>
          <p:nvPr/>
        </p:nvSpPr>
        <p:spPr>
          <a:xfrm>
            <a:off x="7014760" y="3580795"/>
            <a:ext cx="856325" cy="369332"/>
          </a:xfrm>
          <a:prstGeom prst="rect">
            <a:avLst/>
          </a:prstGeom>
          <a:noFill/>
        </p:spPr>
        <p:txBody>
          <a:bodyPr wrap="none" rtlCol="0">
            <a:spAutoFit/>
          </a:bodyPr>
          <a:lstStyle/>
          <a:p>
            <a:r>
              <a:rPr lang="en-US" sz="1800" b="0" dirty="0"/>
              <a:t>“Fake”</a:t>
            </a:r>
          </a:p>
        </p:txBody>
      </p:sp>
      <p:cxnSp>
        <p:nvCxnSpPr>
          <p:cNvPr id="15" name="Straight Arrow Connector 14">
            <a:extLst>
              <a:ext uri="{FF2B5EF4-FFF2-40B4-BE49-F238E27FC236}">
                <a16:creationId xmlns:a16="http://schemas.microsoft.com/office/drawing/2014/main" id="{47EE78F4-937A-0C49-BD75-B4AD5600121F}"/>
              </a:ext>
            </a:extLst>
          </p:cNvPr>
          <p:cNvCxnSpPr/>
          <p:nvPr/>
        </p:nvCxnSpPr>
        <p:spPr bwMode="auto">
          <a:xfrm>
            <a:off x="5346848" y="5293936"/>
            <a:ext cx="1531716" cy="24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4DE31EE-3363-B24E-80E9-FAD37E283057}"/>
                  </a:ext>
                </a:extLst>
              </p:cNvPr>
              <p:cNvSpPr txBox="1"/>
              <p:nvPr/>
            </p:nvSpPr>
            <p:spPr>
              <a:xfrm>
                <a:off x="5900949" y="4760734"/>
                <a:ext cx="4918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𝐷</m:t>
                      </m:r>
                    </m:oMath>
                  </m:oMathPara>
                </a14:m>
                <a:endParaRPr lang="en-US" b="0" dirty="0">
                  <a:solidFill>
                    <a:srgbClr val="C00000"/>
                  </a:solidFill>
                </a:endParaRPr>
              </a:p>
            </p:txBody>
          </p:sp>
        </mc:Choice>
        <mc:Fallback xmlns="">
          <p:sp>
            <p:nvSpPr>
              <p:cNvPr id="16" name="TextBox 15">
                <a:extLst>
                  <a:ext uri="{FF2B5EF4-FFF2-40B4-BE49-F238E27FC236}">
                    <a16:creationId xmlns:a16="http://schemas.microsoft.com/office/drawing/2014/main" id="{D4DE31EE-3363-B24E-80E9-FAD37E283057}"/>
                  </a:ext>
                </a:extLst>
              </p:cNvPr>
              <p:cNvSpPr txBox="1">
                <a:spLocks noRot="1" noChangeAspect="1" noMove="1" noResize="1" noEditPoints="1" noAdjustHandles="1" noChangeArrowheads="1" noChangeShapeType="1" noTextEdit="1"/>
              </p:cNvSpPr>
              <p:nvPr/>
            </p:nvSpPr>
            <p:spPr>
              <a:xfrm>
                <a:off x="5900949" y="4760734"/>
                <a:ext cx="491866" cy="461665"/>
              </a:xfrm>
              <a:prstGeom prst="rect">
                <a:avLst/>
              </a:prstGeom>
              <a:blipFill>
                <a:blip r:embed="rId9"/>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7225D23-90D2-2145-B8CF-2A77098F29E2}"/>
              </a:ext>
            </a:extLst>
          </p:cNvPr>
          <p:cNvSpPr txBox="1"/>
          <p:nvPr/>
        </p:nvSpPr>
        <p:spPr>
          <a:xfrm>
            <a:off x="7030192" y="5109270"/>
            <a:ext cx="813043" cy="369332"/>
          </a:xfrm>
          <a:prstGeom prst="rect">
            <a:avLst/>
          </a:prstGeom>
          <a:noFill/>
        </p:spPr>
        <p:txBody>
          <a:bodyPr wrap="none" rtlCol="0">
            <a:spAutoFit/>
          </a:bodyPr>
          <a:lstStyle/>
          <a:p>
            <a:r>
              <a:rPr lang="en-US" sz="1800" b="0" dirty="0"/>
              <a:t>“Real”</a:t>
            </a:r>
          </a:p>
        </p:txBody>
      </p:sp>
      <p:sp>
        <p:nvSpPr>
          <p:cNvPr id="18" name="TextBox 17">
            <a:extLst>
              <a:ext uri="{FF2B5EF4-FFF2-40B4-BE49-F238E27FC236}">
                <a16:creationId xmlns:a16="http://schemas.microsoft.com/office/drawing/2014/main" id="{2C064E93-5341-C840-9593-5804D8519979}"/>
              </a:ext>
            </a:extLst>
          </p:cNvPr>
          <p:cNvSpPr txBox="1"/>
          <p:nvPr/>
        </p:nvSpPr>
        <p:spPr>
          <a:xfrm>
            <a:off x="7691548" y="5410200"/>
            <a:ext cx="1452452" cy="461665"/>
          </a:xfrm>
          <a:prstGeom prst="rect">
            <a:avLst/>
          </a:prstGeom>
          <a:noFill/>
        </p:spPr>
        <p:txBody>
          <a:bodyPr wrap="square" rtlCol="0">
            <a:spAutoFit/>
          </a:bodyPr>
          <a:lstStyle/>
          <a:p>
            <a:pPr algn="r"/>
            <a:r>
              <a:rPr lang="en-US" sz="1200" b="0" dirty="0"/>
              <a:t>Figure adapted from </a:t>
            </a:r>
            <a:r>
              <a:rPr lang="en-US" sz="1200" b="0" dirty="0">
                <a:hlinkClick r:id="rId10"/>
              </a:rPr>
              <a:t>F. Fleuret</a:t>
            </a:r>
            <a:endParaRPr lang="en-US" sz="1200" b="0" dirty="0"/>
          </a:p>
        </p:txBody>
      </p:sp>
    </p:spTree>
    <p:custDataLst>
      <p:tags r:id="rId1"/>
    </p:custDataLst>
    <p:extLst>
      <p:ext uri="{BB962C8B-B14F-4D97-AF65-F5344CB8AC3E}">
        <p14:creationId xmlns:p14="http://schemas.microsoft.com/office/powerpoint/2010/main" val="1795001629"/>
      </p:ext>
    </p:extLst>
  </p:cSld>
  <p:clrMapOvr>
    <a:masterClrMapping/>
  </p:clrMapOvr>
  <p:transition spd="med" advTm="31324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P spid="12" grpId="0"/>
      <p:bldP spid="13"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txBox="1">
            <a:spLocks noGrp="1"/>
          </p:cNvSpPr>
          <p:nvPr>
            <p:ph type="body" idx="1"/>
          </p:nvPr>
        </p:nvSpPr>
        <p:spPr>
          <a:prstGeom prst="rect">
            <a:avLst/>
          </a:prstGeom>
        </p:spPr>
        <p:txBody>
          <a:bodyPr/>
          <a:lstStyle/>
          <a:p>
            <a:pPr marL="342899" indent="-342899">
              <a:defRPr sz="2900"/>
            </a:pPr>
            <a:r>
              <a:rPr b="1">
                <a:solidFill>
                  <a:schemeClr val="accent2"/>
                </a:solidFill>
                <a:latin typeface="+mn-lt"/>
                <a:ea typeface="+mn-ea"/>
                <a:cs typeface="+mn-cs"/>
                <a:sym typeface="Helvetica"/>
              </a:rPr>
              <a:t>Generator</a:t>
            </a:r>
            <a:r>
              <a:t>: G(</a:t>
            </a:r>
            <a:r>
              <a:rPr i="1">
                <a:latin typeface="+mn-lt"/>
                <a:ea typeface="+mn-ea"/>
                <a:cs typeface="+mn-cs"/>
                <a:sym typeface="Helvetica"/>
              </a:rPr>
              <a:t>z</a:t>
            </a:r>
            <a:r>
              <a:t>) takes random noise </a:t>
            </a:r>
            <a:r>
              <a:rPr i="1">
                <a:latin typeface="+mn-lt"/>
                <a:ea typeface="+mn-ea"/>
                <a:cs typeface="+mn-cs"/>
                <a:sym typeface="Helvetica"/>
              </a:rPr>
              <a:t>z</a:t>
            </a:r>
            <a:r>
              <a:t> as input and outputs a (fake) image</a:t>
            </a:r>
          </a:p>
        </p:txBody>
      </p:sp>
      <p:sp>
        <p:nvSpPr>
          <p:cNvPr id="133" name="Shape 13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34" name="Shape 134"/>
          <p:cNvSpPr txBox="1"/>
          <p:nvPr/>
        </p:nvSpPr>
        <p:spPr>
          <a:xfrm>
            <a:off x="646082" y="6404292"/>
            <a:ext cx="785183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https://medium.freecodecamp.org/an-intuitive-introduction-to-generative-adversarial-networks-gans-7a2264a81394</a:t>
            </a:r>
          </a:p>
        </p:txBody>
      </p:sp>
      <p:pic>
        <p:nvPicPr>
          <p:cNvPr id="135" name="pasted-image.png"/>
          <p:cNvPicPr>
            <a:picLocks noChangeAspect="1"/>
          </p:cNvPicPr>
          <p:nvPr/>
        </p:nvPicPr>
        <p:blipFill>
          <a:blip r:embed="rId3"/>
          <a:srcRect t="49848" r="44876"/>
          <a:stretch>
            <a:fillRect/>
          </a:stretch>
        </p:blipFill>
        <p:spPr>
          <a:xfrm>
            <a:off x="1933750" y="4971204"/>
            <a:ext cx="2908595" cy="1154061"/>
          </a:xfrm>
          <a:prstGeom prst="rect">
            <a:avLst/>
          </a:prstGeom>
          <a:ln w="12700">
            <a:miter lim="400000"/>
          </a:ln>
        </p:spPr>
      </p:pic>
      <p:sp>
        <p:nvSpPr>
          <p:cNvPr id="136" name="Shape 136"/>
          <p:cNvSpPr txBox="1">
            <a:spLocks noGrp="1"/>
          </p:cNvSpPr>
          <p:nvPr>
            <p:ph type="title"/>
          </p:nvPr>
        </p:nvSpPr>
        <p:spPr>
          <a:prstGeom prst="rect">
            <a:avLst/>
          </a:prstGeom>
        </p:spPr>
        <p:txBody>
          <a:bodyPr/>
          <a:lstStyle/>
          <a:p>
            <a:r>
              <a:t>Generative adversarial networks</a:t>
            </a:r>
          </a:p>
        </p:txBody>
      </p:sp>
    </p:spTree>
  </p:cSld>
  <p:clrMapOvr>
    <a:masterClrMapping/>
  </p:clrMapOvr>
  <p:transition spd="med" advTm="8963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txBox="1">
            <a:spLocks noGrp="1"/>
          </p:cNvSpPr>
          <p:nvPr>
            <p:ph type="body" idx="1"/>
          </p:nvPr>
        </p:nvSpPr>
        <p:spPr>
          <a:prstGeom prst="rect">
            <a:avLst/>
          </a:prstGeom>
        </p:spPr>
        <p:txBody>
          <a:bodyPr/>
          <a:lstStyle/>
          <a:p>
            <a:pPr marL="342899" indent="-342899">
              <a:defRPr sz="2900"/>
            </a:pPr>
            <a:r>
              <a:rPr b="1">
                <a:solidFill>
                  <a:schemeClr val="accent2"/>
                </a:solidFill>
                <a:latin typeface="+mn-lt"/>
                <a:ea typeface="+mn-ea"/>
                <a:cs typeface="+mn-cs"/>
                <a:sym typeface="Helvetica"/>
              </a:rPr>
              <a:t>Generator</a:t>
            </a:r>
            <a:r>
              <a:t>: G(</a:t>
            </a:r>
            <a:r>
              <a:rPr i="1">
                <a:latin typeface="+mn-lt"/>
                <a:ea typeface="+mn-ea"/>
                <a:cs typeface="+mn-cs"/>
                <a:sym typeface="Helvetica"/>
              </a:rPr>
              <a:t>z</a:t>
            </a:r>
            <a:r>
              <a:t>) takes random noise </a:t>
            </a:r>
            <a:r>
              <a:rPr i="1">
                <a:latin typeface="+mn-lt"/>
                <a:ea typeface="+mn-ea"/>
                <a:cs typeface="+mn-cs"/>
                <a:sym typeface="Helvetica"/>
              </a:rPr>
              <a:t>z</a:t>
            </a:r>
            <a:r>
              <a:t> as input and outputs a (fake) image</a:t>
            </a:r>
          </a:p>
          <a:p>
            <a:pPr marL="342899" indent="-342899">
              <a:defRPr sz="2900"/>
            </a:pPr>
            <a:r>
              <a:rPr b="1">
                <a:latin typeface="+mn-lt"/>
                <a:ea typeface="+mn-ea"/>
                <a:cs typeface="+mn-cs"/>
                <a:sym typeface="Helvetica"/>
              </a:rPr>
              <a:t>Discriminator</a:t>
            </a:r>
            <a:r>
              <a:t>: D(</a:t>
            </a:r>
            <a:r>
              <a:rPr i="1">
                <a:latin typeface="+mn-lt"/>
                <a:ea typeface="+mn-ea"/>
                <a:cs typeface="+mn-cs"/>
                <a:sym typeface="Helvetica"/>
              </a:rPr>
              <a:t>x</a:t>
            </a:r>
            <a:r>
              <a:t>) receives an image x in input, real or fake, and estimates its probability to be real</a:t>
            </a:r>
          </a:p>
        </p:txBody>
      </p:sp>
      <p:sp>
        <p:nvSpPr>
          <p:cNvPr id="139" name="Shape 139"/>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140" name="Shape 140"/>
          <p:cNvSpPr txBox="1"/>
          <p:nvPr/>
        </p:nvSpPr>
        <p:spPr>
          <a:xfrm>
            <a:off x="646082" y="6404292"/>
            <a:ext cx="785183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dirty="0">
                <a:solidFill>
                  <a:schemeClr val="accent2"/>
                </a:solidFill>
              </a:rPr>
              <a:t>Source:</a:t>
            </a:r>
            <a:r>
              <a:rPr dirty="0"/>
              <a:t> </a:t>
            </a:r>
            <a:r>
              <a:rPr u="sng" dirty="0">
                <a:solidFill>
                  <a:srgbClr val="0000FF"/>
                </a:solidFill>
                <a:uFill>
                  <a:solidFill>
                    <a:srgbClr val="0000FF"/>
                  </a:solidFill>
                </a:uFill>
                <a:hlinkClick r:id="rId2"/>
              </a:rPr>
              <a:t>https://medium.freecodecamp.org/an-intuitive-introduction-to-generative-adversarial-networks-gans-7a2264a81394</a:t>
            </a:r>
          </a:p>
        </p:txBody>
      </p:sp>
      <p:pic>
        <p:nvPicPr>
          <p:cNvPr id="141" name="pasted-image.png"/>
          <p:cNvPicPr>
            <a:picLocks noChangeAspect="1"/>
          </p:cNvPicPr>
          <p:nvPr/>
        </p:nvPicPr>
        <p:blipFill>
          <a:blip r:embed="rId3"/>
          <a:stretch>
            <a:fillRect/>
          </a:stretch>
        </p:blipFill>
        <p:spPr>
          <a:xfrm>
            <a:off x="1933750" y="3824136"/>
            <a:ext cx="5276500" cy="2301129"/>
          </a:xfrm>
          <a:prstGeom prst="rect">
            <a:avLst/>
          </a:prstGeom>
          <a:ln w="12700">
            <a:miter lim="400000"/>
          </a:ln>
        </p:spPr>
      </p:pic>
      <p:sp>
        <p:nvSpPr>
          <p:cNvPr id="142" name="Shape 142"/>
          <p:cNvSpPr txBox="1">
            <a:spLocks noGrp="1"/>
          </p:cNvSpPr>
          <p:nvPr>
            <p:ph type="title"/>
          </p:nvPr>
        </p:nvSpPr>
        <p:spPr>
          <a:prstGeom prst="rect">
            <a:avLst/>
          </a:prstGeom>
        </p:spPr>
        <p:txBody>
          <a:bodyPr/>
          <a:lstStyle/>
          <a:p>
            <a:r>
              <a:t>Generative adversarial networks</a:t>
            </a:r>
          </a:p>
        </p:txBody>
      </p:sp>
    </p:spTree>
  </p:cSld>
  <p:clrMapOvr>
    <a:masterClrMapping/>
  </p:clrMapOvr>
  <p:transition spd="med" advTm="13033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txBox="1">
            <a:spLocks noGrp="1"/>
          </p:cNvSpPr>
          <p:nvPr>
            <p:ph type="body" idx="1"/>
          </p:nvPr>
        </p:nvSpPr>
        <p:spPr>
          <a:prstGeom prst="rect">
            <a:avLst/>
          </a:prstGeom>
        </p:spPr>
        <p:txBody>
          <a:bodyPr/>
          <a:lstStyle/>
          <a:p>
            <a:pPr marL="342899" indent="-342899">
              <a:defRPr sz="2900"/>
            </a:pPr>
            <a:r>
              <a:rPr b="1">
                <a:solidFill>
                  <a:schemeClr val="accent2"/>
                </a:solidFill>
                <a:latin typeface="+mn-lt"/>
                <a:ea typeface="+mn-ea"/>
                <a:cs typeface="+mn-cs"/>
                <a:sym typeface="Helvetica"/>
              </a:rPr>
              <a:t>Adversarial</a:t>
            </a:r>
            <a:r>
              <a:rPr b="1">
                <a:latin typeface="+mn-lt"/>
                <a:ea typeface="+mn-ea"/>
                <a:cs typeface="+mn-cs"/>
                <a:sym typeface="Helvetica"/>
              </a:rPr>
              <a:t> training</a:t>
            </a:r>
            <a:r>
              <a:t>: the generator tries to fool the discriminator while the discriminator tries to get better at distinguishing fake vs real images </a:t>
            </a:r>
          </a:p>
        </p:txBody>
      </p:sp>
      <p:sp>
        <p:nvSpPr>
          <p:cNvPr id="145" name="Shape 145"/>
          <p:cNvSpPr txBox="1">
            <a:spLocks noGrp="1"/>
          </p:cNvSpPr>
          <p:nvPr>
            <p:ph type="title"/>
          </p:nvPr>
        </p:nvSpPr>
        <p:spPr>
          <a:prstGeom prst="rect">
            <a:avLst/>
          </a:prstGeom>
        </p:spPr>
        <p:txBody>
          <a:bodyPr/>
          <a:lstStyle/>
          <a:p>
            <a:r>
              <a:t>Generative adversarial networks</a:t>
            </a:r>
          </a:p>
        </p:txBody>
      </p:sp>
      <p:sp>
        <p:nvSpPr>
          <p:cNvPr id="146" name="Shape 14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147" name="Shape 147"/>
          <p:cNvSpPr txBox="1"/>
          <p:nvPr/>
        </p:nvSpPr>
        <p:spPr>
          <a:xfrm>
            <a:off x="646082" y="6404292"/>
            <a:ext cx="785183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https://medium.freecodecamp.org/an-intuitive-introduction-to-generative-adversarial-networks-gans-7a2264a81394</a:t>
            </a:r>
          </a:p>
        </p:txBody>
      </p:sp>
      <p:pic>
        <p:nvPicPr>
          <p:cNvPr id="148" name="pasted-image.png"/>
          <p:cNvPicPr>
            <a:picLocks noChangeAspect="1"/>
          </p:cNvPicPr>
          <p:nvPr/>
        </p:nvPicPr>
        <p:blipFill>
          <a:blip r:embed="rId3"/>
          <a:stretch>
            <a:fillRect/>
          </a:stretch>
        </p:blipFill>
        <p:spPr>
          <a:xfrm>
            <a:off x="1933750" y="3824136"/>
            <a:ext cx="5276500" cy="2301129"/>
          </a:xfrm>
          <a:prstGeom prst="rect">
            <a:avLst/>
          </a:prstGeom>
          <a:ln w="12700">
            <a:miter lim="400000"/>
          </a:ln>
        </p:spPr>
      </p:pic>
    </p:spTree>
  </p:cSld>
  <p:clrMapOvr>
    <a:masterClrMapping/>
  </p:clrMapOvr>
  <p:transition spd="med" advTm="21340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txBox="1">
            <a:spLocks noGrp="1"/>
          </p:cNvSpPr>
          <p:nvPr>
            <p:ph type="body" idx="1"/>
          </p:nvPr>
        </p:nvSpPr>
        <p:spPr>
          <a:prstGeom prst="rect">
            <a:avLst/>
          </a:prstGeom>
        </p:spPr>
        <p:txBody>
          <a:bodyPr/>
          <a:lstStyle>
            <a:lvl1pPr marL="342899" indent="-342899">
              <a:defRPr sz="2900"/>
            </a:lvl1pPr>
          </a:lstStyle>
          <a:p>
            <a:r>
              <a:t>When the discriminator spots a fake the generator adjusts its parameters, until at the end the generator reproduces the true data distribution and the discriminator is unable to find differences</a:t>
            </a:r>
          </a:p>
        </p:txBody>
      </p:sp>
      <p:sp>
        <p:nvSpPr>
          <p:cNvPr id="151" name="Shape 151"/>
          <p:cNvSpPr txBox="1">
            <a:spLocks noGrp="1"/>
          </p:cNvSpPr>
          <p:nvPr>
            <p:ph type="title"/>
          </p:nvPr>
        </p:nvSpPr>
        <p:spPr>
          <a:prstGeom prst="rect">
            <a:avLst/>
          </a:prstGeom>
        </p:spPr>
        <p:txBody>
          <a:bodyPr/>
          <a:lstStyle/>
          <a:p>
            <a:r>
              <a:t>Generative adversarial networks</a:t>
            </a:r>
          </a:p>
        </p:txBody>
      </p:sp>
      <p:sp>
        <p:nvSpPr>
          <p:cNvPr id="152" name="Shape 15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153" name="Shape 153"/>
          <p:cNvSpPr txBox="1"/>
          <p:nvPr/>
        </p:nvSpPr>
        <p:spPr>
          <a:xfrm>
            <a:off x="646082" y="6404292"/>
            <a:ext cx="785183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https://medium.freecodecamp.org/an-intuitive-introduction-to-generative-adversarial-networks-gans-7a2264a81394</a:t>
            </a:r>
          </a:p>
        </p:txBody>
      </p:sp>
      <p:pic>
        <p:nvPicPr>
          <p:cNvPr id="154" name="pasted-image.png"/>
          <p:cNvPicPr>
            <a:picLocks noChangeAspect="1"/>
          </p:cNvPicPr>
          <p:nvPr/>
        </p:nvPicPr>
        <p:blipFill>
          <a:blip r:embed="rId3"/>
          <a:stretch>
            <a:fillRect/>
          </a:stretch>
        </p:blipFill>
        <p:spPr>
          <a:xfrm>
            <a:off x="1933750" y="3824136"/>
            <a:ext cx="5276500" cy="2301129"/>
          </a:xfrm>
          <a:prstGeom prst="rect">
            <a:avLst/>
          </a:prstGeom>
          <a:ln w="12700">
            <a:miter lim="400000"/>
          </a:ln>
        </p:spPr>
      </p:pic>
    </p:spTree>
  </p:cSld>
  <p:clrMapOvr>
    <a:masterClrMapping/>
  </p:clrMapOvr>
  <p:transition spd="med" advTm="52366"/>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txBox="1">
            <a:spLocks noGrp="1"/>
          </p:cNvSpPr>
          <p:nvPr>
            <p:ph type="body" idx="1"/>
          </p:nvPr>
        </p:nvSpPr>
        <p:spPr>
          <a:prstGeom prst="rect">
            <a:avLst/>
          </a:prstGeom>
        </p:spPr>
        <p:txBody>
          <a:bodyPr/>
          <a:lstStyle/>
          <a:p>
            <a:pPr marL="342899" indent="-342899">
              <a:defRPr sz="2900" b="1">
                <a:latin typeface="+mn-lt"/>
                <a:ea typeface="+mn-ea"/>
                <a:cs typeface="+mn-cs"/>
                <a:sym typeface="Helvetica"/>
              </a:defRPr>
            </a:pPr>
            <a:r>
              <a:t>Note</a:t>
            </a:r>
            <a:r>
              <a:rPr b="0">
                <a:latin typeface="Calibri"/>
                <a:ea typeface="Calibri"/>
                <a:cs typeface="Calibri"/>
                <a:sym typeface="Calibri"/>
              </a:rPr>
              <a:t>: both the generator and the discriminator need to be </a:t>
            </a:r>
            <a:r>
              <a:rPr b="0" u="sng">
                <a:latin typeface="Calibri"/>
                <a:ea typeface="Calibri"/>
                <a:cs typeface="Calibri"/>
                <a:sym typeface="Calibri"/>
              </a:rPr>
              <a:t>differentiable</a:t>
            </a:r>
            <a:endParaRPr b="0">
              <a:latin typeface="Calibri"/>
              <a:ea typeface="Calibri"/>
              <a:cs typeface="Calibri"/>
              <a:sym typeface="Calibri"/>
            </a:endParaRPr>
          </a:p>
          <a:p>
            <a:pPr marL="342899" indent="-342899">
              <a:defRPr sz="2900" b="1">
                <a:latin typeface="+mn-lt"/>
                <a:ea typeface="+mn-ea"/>
                <a:cs typeface="+mn-cs"/>
                <a:sym typeface="Helvetica"/>
              </a:defRPr>
            </a:pPr>
            <a:r>
              <a:rPr b="0">
                <a:latin typeface="Calibri"/>
                <a:ea typeface="Calibri"/>
                <a:cs typeface="Calibri"/>
                <a:sym typeface="Calibri"/>
              </a:rPr>
              <a:t>Typically both implemented as (deep) neural </a:t>
            </a:r>
            <a:r>
              <a:rPr>
                <a:solidFill>
                  <a:schemeClr val="accent2"/>
                </a:solidFill>
              </a:rPr>
              <a:t>networks</a:t>
            </a:r>
            <a:r>
              <a:rPr b="0">
                <a:latin typeface="Calibri"/>
                <a:ea typeface="Calibri"/>
                <a:cs typeface="Calibri"/>
                <a:sym typeface="Calibri"/>
              </a:rPr>
              <a:t>, so we can use backpropagation</a:t>
            </a:r>
          </a:p>
        </p:txBody>
      </p:sp>
      <p:sp>
        <p:nvSpPr>
          <p:cNvPr id="157" name="Shape 157"/>
          <p:cNvSpPr txBox="1">
            <a:spLocks noGrp="1"/>
          </p:cNvSpPr>
          <p:nvPr>
            <p:ph type="title"/>
          </p:nvPr>
        </p:nvSpPr>
        <p:spPr>
          <a:prstGeom prst="rect">
            <a:avLst/>
          </a:prstGeom>
        </p:spPr>
        <p:txBody>
          <a:bodyPr/>
          <a:lstStyle/>
          <a:p>
            <a:r>
              <a:t>Generative adversarial networks</a:t>
            </a:r>
          </a:p>
        </p:txBody>
      </p:sp>
      <p:sp>
        <p:nvSpPr>
          <p:cNvPr id="158" name="Shape 158"/>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159" name="Shape 159"/>
          <p:cNvSpPr txBox="1"/>
          <p:nvPr/>
        </p:nvSpPr>
        <p:spPr>
          <a:xfrm>
            <a:off x="646082" y="6404292"/>
            <a:ext cx="785183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https://medium.freecodecamp.org/an-intuitive-introduction-to-generative-adversarial-networks-gans-7a2264a81394</a:t>
            </a:r>
          </a:p>
        </p:txBody>
      </p:sp>
      <p:pic>
        <p:nvPicPr>
          <p:cNvPr id="160" name="pasted-image.png"/>
          <p:cNvPicPr>
            <a:picLocks noChangeAspect="1"/>
          </p:cNvPicPr>
          <p:nvPr/>
        </p:nvPicPr>
        <p:blipFill>
          <a:blip r:embed="rId3"/>
          <a:stretch>
            <a:fillRect/>
          </a:stretch>
        </p:blipFill>
        <p:spPr>
          <a:xfrm>
            <a:off x="1933750" y="3824136"/>
            <a:ext cx="5276500" cy="2301129"/>
          </a:xfrm>
          <a:prstGeom prst="rect">
            <a:avLst/>
          </a:prstGeom>
          <a:ln w="12700">
            <a:miter lim="400000"/>
          </a:ln>
        </p:spPr>
      </p:pic>
    </p:spTree>
  </p:cSld>
  <p:clrMapOvr>
    <a:masterClrMapping/>
  </p:clrMapOvr>
  <p:transition spd="med" advTm="2691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txBox="1">
            <a:spLocks noGrp="1"/>
          </p:cNvSpPr>
          <p:nvPr>
            <p:ph type="body" idx="1"/>
          </p:nvPr>
        </p:nvSpPr>
        <p:spPr>
          <a:prstGeom prst="rect">
            <a:avLst/>
          </a:prstGeom>
        </p:spPr>
        <p:txBody>
          <a:bodyPr/>
          <a:lstStyle>
            <a:lvl1pPr marL="342899" indent="-342899">
              <a:defRPr sz="2900"/>
            </a:lvl1pPr>
          </a:lstStyle>
          <a:p>
            <a:r>
              <a:t>That’s like saying that the discriminator at the end in unable to tell the difference between the generated data distribution and the true data distribution (where training data comes from)</a:t>
            </a:r>
          </a:p>
        </p:txBody>
      </p:sp>
      <p:sp>
        <p:nvSpPr>
          <p:cNvPr id="163" name="Shape 163"/>
          <p:cNvSpPr txBox="1">
            <a:spLocks noGrp="1"/>
          </p:cNvSpPr>
          <p:nvPr>
            <p:ph type="title"/>
          </p:nvPr>
        </p:nvSpPr>
        <p:spPr>
          <a:prstGeom prst="rect">
            <a:avLst/>
          </a:prstGeom>
        </p:spPr>
        <p:txBody>
          <a:bodyPr/>
          <a:lstStyle/>
          <a:p>
            <a:r>
              <a:t>Generative adversarial networks</a:t>
            </a:r>
          </a:p>
        </p:txBody>
      </p:sp>
      <p:sp>
        <p:nvSpPr>
          <p:cNvPr id="164" name="Shape 16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165" name="Shape 165"/>
          <p:cNvSpPr txBox="1"/>
          <p:nvPr/>
        </p:nvSpPr>
        <p:spPr>
          <a:xfrm>
            <a:off x="646082" y="6404292"/>
            <a:ext cx="785183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https://medium.freecodecamp.org/an-intuitive-introduction-to-generative-adversarial-networks-gans-7a2264a81394</a:t>
            </a:r>
          </a:p>
        </p:txBody>
      </p:sp>
      <p:pic>
        <p:nvPicPr>
          <p:cNvPr id="166" name="Screen Shot 2019-04-24 at 18.07.08.png"/>
          <p:cNvPicPr>
            <a:picLocks noChangeAspect="1"/>
          </p:cNvPicPr>
          <p:nvPr/>
        </p:nvPicPr>
        <p:blipFill>
          <a:blip r:embed="rId3"/>
          <a:srcRect l="37724"/>
          <a:stretch>
            <a:fillRect/>
          </a:stretch>
        </p:blipFill>
        <p:spPr>
          <a:xfrm>
            <a:off x="2481460" y="3729581"/>
            <a:ext cx="4181269" cy="2802438"/>
          </a:xfrm>
          <a:prstGeom prst="rect">
            <a:avLst/>
          </a:prstGeom>
          <a:ln w="12700">
            <a:miter lim="400000"/>
          </a:ln>
        </p:spPr>
      </p:pic>
    </p:spTree>
  </p:cSld>
  <p:clrMapOvr>
    <a:masterClrMapping/>
  </p:clrMapOvr>
  <p:transition spd="med" advTm="92594"/>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txBox="1">
            <a:spLocks noGrp="1"/>
          </p:cNvSpPr>
          <p:nvPr>
            <p:ph type="title"/>
          </p:nvPr>
        </p:nvSpPr>
        <p:spPr>
          <a:prstGeom prst="rect">
            <a:avLst/>
          </a:prstGeom>
        </p:spPr>
        <p:txBody>
          <a:bodyPr/>
          <a:lstStyle/>
          <a:p>
            <a:r>
              <a:t>GANs pipeline</a:t>
            </a:r>
          </a:p>
        </p:txBody>
      </p:sp>
      <p:sp>
        <p:nvSpPr>
          <p:cNvPr id="169" name="Shape 169"/>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170" name="Shape 170"/>
          <p:cNvSpPr txBox="1"/>
          <p:nvPr/>
        </p:nvSpPr>
        <p:spPr>
          <a:xfrm>
            <a:off x="3302888" y="6404292"/>
            <a:ext cx="2538224"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1200">
                <a:solidFill>
                  <a:schemeClr val="accent2"/>
                </a:solidFill>
              </a:defRPr>
            </a:lvl1pPr>
          </a:lstStyle>
          <a:p>
            <a:pPr>
              <a:defRPr>
                <a:solidFill>
                  <a:srgbClr val="000000"/>
                </a:solidFill>
              </a:defRPr>
            </a:pPr>
            <a:r>
              <a:rPr>
                <a:solidFill>
                  <a:schemeClr val="accent2"/>
                </a:solidFill>
              </a:rPr>
              <a:t>Source: UVA 2018 deep learning course</a:t>
            </a:r>
          </a:p>
        </p:txBody>
      </p:sp>
      <p:pic>
        <p:nvPicPr>
          <p:cNvPr id="171" name="Screen Shot 2019-05-08 at 10.21.48.png"/>
          <p:cNvPicPr>
            <a:picLocks noChangeAspect="1"/>
          </p:cNvPicPr>
          <p:nvPr/>
        </p:nvPicPr>
        <p:blipFill>
          <a:blip r:embed="rId2"/>
          <a:stretch>
            <a:fillRect/>
          </a:stretch>
        </p:blipFill>
        <p:spPr>
          <a:xfrm>
            <a:off x="1414096" y="1739264"/>
            <a:ext cx="6315808" cy="4287889"/>
          </a:xfrm>
          <a:prstGeom prst="rect">
            <a:avLst/>
          </a:prstGeom>
          <a:ln w="12700">
            <a:miter lim="400000"/>
          </a:ln>
        </p:spPr>
      </p:pic>
      <p:sp>
        <p:nvSpPr>
          <p:cNvPr id="172" name="Shape 172"/>
          <p:cNvSpPr txBox="1"/>
          <p:nvPr/>
        </p:nvSpPr>
        <p:spPr>
          <a:xfrm>
            <a:off x="1899072" y="4488179"/>
            <a:ext cx="49995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3">
                    <a:satOff val="-6373"/>
                    <a:lumOff val="-10823"/>
                  </a:schemeClr>
                </a:solidFill>
              </a:defRPr>
            </a:lvl1pPr>
          </a:lstStyle>
          <a:p>
            <a:r>
              <a:t>Real</a:t>
            </a:r>
          </a:p>
        </p:txBody>
      </p:sp>
      <p:sp>
        <p:nvSpPr>
          <p:cNvPr id="173" name="Shape 173"/>
          <p:cNvSpPr txBox="1"/>
          <p:nvPr/>
        </p:nvSpPr>
        <p:spPr>
          <a:xfrm>
            <a:off x="6636173" y="4488179"/>
            <a:ext cx="52283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2"/>
                </a:solidFill>
              </a:defRPr>
            </a:lvl1pPr>
          </a:lstStyle>
          <a:p>
            <a:r>
              <a:t>Fake</a:t>
            </a:r>
          </a:p>
        </p:txBody>
      </p:sp>
    </p:spTree>
  </p:cSld>
  <p:clrMapOvr>
    <a:masterClrMapping/>
  </p:clrMapOvr>
  <p:transition spd="med" advTm="143354"/>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176" name="Shape 176"/>
          <p:cNvSpPr txBox="1"/>
          <p:nvPr/>
        </p:nvSpPr>
        <p:spPr>
          <a:xfrm>
            <a:off x="646082" y="6404292"/>
            <a:ext cx="785183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dirty="0">
                <a:solidFill>
                  <a:schemeClr val="accent2"/>
                </a:solidFill>
              </a:rPr>
              <a:t>Source:</a:t>
            </a:r>
            <a:r>
              <a:rPr dirty="0"/>
              <a:t> </a:t>
            </a:r>
            <a:r>
              <a:rPr u="sng" dirty="0">
                <a:solidFill>
                  <a:srgbClr val="0000FF"/>
                </a:solidFill>
                <a:uFill>
                  <a:solidFill>
                    <a:srgbClr val="0000FF"/>
                  </a:solidFill>
                </a:uFill>
                <a:hlinkClick r:id="rId2"/>
              </a:rPr>
              <a:t>https://medium.freecodecamp.org/an-intuitive-introduction-to-generative-adversarial-networks-gans-7a2264a81394</a:t>
            </a:r>
          </a:p>
        </p:txBody>
      </p:sp>
      <p:pic>
        <p:nvPicPr>
          <p:cNvPr id="177" name="mnist.gif"/>
          <p:cNvPicPr>
            <a:picLocks/>
          </p:cNvPicPr>
          <p:nvPr/>
        </p:nvPicPr>
        <p:blipFill>
          <a:blip r:embed="rId3"/>
          <a:stretch>
            <a:fillRect/>
          </a:stretch>
        </p:blipFill>
        <p:spPr>
          <a:xfrm>
            <a:off x="2481812" y="1398875"/>
            <a:ext cx="4180376" cy="4060250"/>
          </a:xfrm>
          <a:prstGeom prst="rect">
            <a:avLst/>
          </a:prstGeom>
          <a:ln w="12700">
            <a:miter lim="400000"/>
          </a:ln>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F5732AFB-987D-47DD-8C86-FE10B4AF374E}"/>
                  </a:ext>
                </a:extLst>
              </p14:cNvPr>
              <p14:cNvContentPartPr/>
              <p14:nvPr/>
            </p14:nvContentPartPr>
            <p14:xfrm>
              <a:off x="4544640" y="3342240"/>
              <a:ext cx="360" cy="360"/>
            </p14:xfrm>
          </p:contentPart>
        </mc:Choice>
        <mc:Fallback xmlns="">
          <p:pic>
            <p:nvPicPr>
              <p:cNvPr id="9" name="Ink 8">
                <a:extLst>
                  <a:ext uri="{FF2B5EF4-FFF2-40B4-BE49-F238E27FC236}">
                    <a16:creationId xmlns:a16="http://schemas.microsoft.com/office/drawing/2014/main" id="{F5732AFB-987D-47DD-8C86-FE10B4AF374E}"/>
                  </a:ext>
                </a:extLst>
              </p:cNvPr>
              <p:cNvPicPr/>
              <p:nvPr/>
            </p:nvPicPr>
            <p:blipFill>
              <a:blip r:embed="rId5"/>
              <a:stretch>
                <a:fillRect/>
              </a:stretch>
            </p:blipFill>
            <p:spPr>
              <a:xfrm>
                <a:off x="4535280" y="3332880"/>
                <a:ext cx="19080" cy="19080"/>
              </a:xfrm>
              <a:prstGeom prst="rect">
                <a:avLst/>
              </a:prstGeom>
            </p:spPr>
          </p:pic>
        </mc:Fallback>
      </mc:AlternateContent>
    </p:spTree>
  </p:cSld>
  <p:clrMapOvr>
    <a:masterClrMapping/>
  </p:clrMapOvr>
  <p:transition spd="med" advTm="9647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180" name="Shape 180"/>
          <p:cNvSpPr txBox="1"/>
          <p:nvPr/>
        </p:nvSpPr>
        <p:spPr>
          <a:xfrm>
            <a:off x="646082" y="6404292"/>
            <a:ext cx="785183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dirty="0">
                <a:solidFill>
                  <a:schemeClr val="accent2"/>
                </a:solidFill>
              </a:rPr>
              <a:t>Source:</a:t>
            </a:r>
            <a:r>
              <a:rPr dirty="0"/>
              <a:t> </a:t>
            </a:r>
            <a:r>
              <a:rPr u="sng" dirty="0">
                <a:solidFill>
                  <a:srgbClr val="0000FF"/>
                </a:solidFill>
                <a:uFill>
                  <a:solidFill>
                    <a:srgbClr val="0000FF"/>
                  </a:solidFill>
                </a:uFill>
                <a:hlinkClick r:id="rId2"/>
              </a:rPr>
              <a:t>https://medium.freecodecamp.org/an-intuitive-introduction-to-generative-adversarial-networks-gans-7a2264a81394</a:t>
            </a:r>
          </a:p>
        </p:txBody>
      </p:sp>
      <p:pic>
        <p:nvPicPr>
          <p:cNvPr id="181" name="pasted-image.png"/>
          <p:cNvPicPr>
            <a:picLocks noChangeAspect="1"/>
          </p:cNvPicPr>
          <p:nvPr/>
        </p:nvPicPr>
        <p:blipFill>
          <a:blip r:embed="rId3"/>
          <a:stretch>
            <a:fillRect/>
          </a:stretch>
        </p:blipFill>
        <p:spPr>
          <a:xfrm>
            <a:off x="410901" y="1398875"/>
            <a:ext cx="8322198" cy="4060250"/>
          </a:xfrm>
          <a:prstGeom prst="rect">
            <a:avLst/>
          </a:prstGeom>
          <a:ln w="12700">
            <a:miter lim="400000"/>
          </a:ln>
        </p:spPr>
      </p:pic>
      <p:sp>
        <p:nvSpPr>
          <p:cNvPr id="182" name="Shape 182"/>
          <p:cNvSpPr txBox="1"/>
          <p:nvPr/>
        </p:nvSpPr>
        <p:spPr>
          <a:xfrm>
            <a:off x="2216572" y="5504179"/>
            <a:ext cx="49995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3">
                    <a:satOff val="-6373"/>
                    <a:lumOff val="-10823"/>
                  </a:schemeClr>
                </a:solidFill>
              </a:defRPr>
            </a:lvl1pPr>
          </a:lstStyle>
          <a:p>
            <a:r>
              <a:t>Real</a:t>
            </a:r>
          </a:p>
        </p:txBody>
      </p:sp>
      <p:sp>
        <p:nvSpPr>
          <p:cNvPr id="183" name="Shape 183"/>
          <p:cNvSpPr txBox="1"/>
          <p:nvPr/>
        </p:nvSpPr>
        <p:spPr>
          <a:xfrm>
            <a:off x="6407572" y="5504179"/>
            <a:ext cx="522832"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chemeClr val="accent2"/>
                </a:solidFill>
              </a:defRPr>
            </a:lvl1pPr>
          </a:lstStyle>
          <a:p>
            <a:r>
              <a:t>Fake</a:t>
            </a:r>
          </a:p>
        </p:txBody>
      </p:sp>
    </p:spTree>
  </p:cSld>
  <p:clrMapOvr>
    <a:masterClrMapping/>
  </p:clrMapOvr>
  <p:transition spd="med" advTm="77946"/>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77"/>
            <a:ext cx="8229600" cy="822324"/>
          </a:xfrm>
        </p:spPr>
        <p:txBody>
          <a:bodyPr/>
          <a:lstStyle/>
          <a:p>
            <a:r>
              <a:rPr lang="en-US" dirty="0"/>
              <a:t>Generative tasks</a:t>
            </a:r>
          </a:p>
        </p:txBody>
      </p:sp>
      <p:sp>
        <p:nvSpPr>
          <p:cNvPr id="3" name="Content Placeholder 2"/>
          <p:cNvSpPr>
            <a:spLocks noGrp="1"/>
          </p:cNvSpPr>
          <p:nvPr>
            <p:ph idx="1"/>
          </p:nvPr>
        </p:nvSpPr>
        <p:spPr>
          <a:xfrm>
            <a:off x="533400" y="914400"/>
            <a:ext cx="8153400" cy="5257800"/>
          </a:xfrm>
        </p:spPr>
        <p:txBody>
          <a:bodyPr/>
          <a:lstStyle/>
          <a:p>
            <a:pPr marL="457200" indent="-457200">
              <a:buFont typeface="Arial" panose="020B0604020202020204" pitchFamily="34" charset="0"/>
              <a:buChar char="•"/>
            </a:pPr>
            <a:r>
              <a:rPr lang="en-US" dirty="0"/>
              <a:t>Generation (from scratch): learn to sample from the distribution represented by the training set</a:t>
            </a:r>
          </a:p>
          <a:p>
            <a:pPr marL="857250" lvl="1" indent="-457200">
              <a:buFont typeface="Arial" panose="020B0604020202020204" pitchFamily="34" charset="0"/>
              <a:buChar char="•"/>
            </a:pPr>
            <a:r>
              <a:rPr lang="en-US" sz="2400" i="1" dirty="0"/>
              <a:t>Unsupervised learning </a:t>
            </a:r>
            <a:r>
              <a:rPr lang="en-US" sz="2400" dirty="0"/>
              <a:t>task</a:t>
            </a:r>
          </a:p>
        </p:txBody>
      </p:sp>
      <p:pic>
        <p:nvPicPr>
          <p:cNvPr id="4" name="Picture 3" descr="Screen Shot 2017-11-08 at 7.00.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667000"/>
            <a:ext cx="3885499" cy="3873617"/>
          </a:xfrm>
          <a:prstGeom prst="rect">
            <a:avLst/>
          </a:prstGeom>
        </p:spPr>
      </p:pic>
    </p:spTree>
    <p:custDataLst>
      <p:tags r:id="rId1"/>
    </p:custDataLst>
    <p:extLst>
      <p:ext uri="{BB962C8B-B14F-4D97-AF65-F5344CB8AC3E}">
        <p14:creationId xmlns:p14="http://schemas.microsoft.com/office/powerpoint/2010/main" val="427096385"/>
      </p:ext>
    </p:extLst>
  </p:cSld>
  <p:clrMapOvr>
    <a:masterClrMapping/>
  </p:clrMapOvr>
  <p:transition spd="med" advTm="893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186" name="Shape 186"/>
          <p:cNvSpPr txBox="1">
            <a:spLocks noGrp="1"/>
          </p:cNvSpPr>
          <p:nvPr>
            <p:ph type="title"/>
          </p:nvPr>
        </p:nvSpPr>
        <p:spPr>
          <a:prstGeom prst="rect">
            <a:avLst/>
          </a:prstGeom>
        </p:spPr>
        <p:txBody>
          <a:bodyPr/>
          <a:lstStyle/>
          <a:p>
            <a:r>
              <a:t>Minimax and zero-sum games</a:t>
            </a:r>
          </a:p>
        </p:txBody>
      </p:sp>
      <p:sp>
        <p:nvSpPr>
          <p:cNvPr id="187" name="Shape 187"/>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188"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Tree>
  </p:cSld>
  <p:clrMapOvr>
    <a:masterClrMapping/>
  </p:clrMapOvr>
  <p:transition spd="med" advTm="58783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0F5A06-0C43-4508-B7BF-20DB246E2CA0}"/>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02E3A23-0D45-4E36-8E92-0903C96D93F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972662296"/>
      </p:ext>
    </p:extLst>
  </p:cSld>
  <p:clrMapOvr>
    <a:masterClrMapping/>
  </p:clrMapOvr>
  <p:transition spd="med" advTm="27958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191" name="Shape 191"/>
          <p:cNvSpPr txBox="1">
            <a:spLocks noGrp="1"/>
          </p:cNvSpPr>
          <p:nvPr>
            <p:ph type="title"/>
          </p:nvPr>
        </p:nvSpPr>
        <p:spPr>
          <a:prstGeom prst="rect">
            <a:avLst/>
          </a:prstGeom>
        </p:spPr>
        <p:txBody>
          <a:bodyPr/>
          <a:lstStyle/>
          <a:p>
            <a:r>
              <a:t>Minimax and zero-sum games</a:t>
            </a:r>
          </a:p>
        </p:txBody>
      </p:sp>
      <p:sp>
        <p:nvSpPr>
          <p:cNvPr id="192" name="Shape 19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pic>
        <p:nvPicPr>
          <p:cNvPr id="193"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194" name="Shape 194"/>
          <p:cNvSpPr txBox="1"/>
          <p:nvPr/>
        </p:nvSpPr>
        <p:spPr>
          <a:xfrm>
            <a:off x="2743753" y="3243579"/>
            <a:ext cx="394413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chemeClr val="accent2"/>
                </a:solidFill>
              </a:defRPr>
            </a:lvl1pPr>
          </a:lstStyle>
          <a:p>
            <a:r>
              <a:t>Prior distribution on input noise variables</a:t>
            </a:r>
          </a:p>
        </p:txBody>
      </p:sp>
      <p:sp>
        <p:nvSpPr>
          <p:cNvPr id="195" name="Shape 195"/>
          <p:cNvSpPr/>
          <p:nvPr/>
        </p:nvSpPr>
        <p:spPr>
          <a:xfrm>
            <a:off x="5921672" y="2615162"/>
            <a:ext cx="611809" cy="361316"/>
          </a:xfrm>
          <a:prstGeom prst="ellipse">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Tree>
  </p:cSld>
  <p:clrMapOvr>
    <a:masterClrMapping/>
  </p:clrMapOvr>
  <p:transition spd="med" advTm="46549"/>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198" name="Shape 198"/>
          <p:cNvSpPr txBox="1">
            <a:spLocks noGrp="1"/>
          </p:cNvSpPr>
          <p:nvPr>
            <p:ph type="title"/>
          </p:nvPr>
        </p:nvSpPr>
        <p:spPr>
          <a:prstGeom prst="rect">
            <a:avLst/>
          </a:prstGeom>
        </p:spPr>
        <p:txBody>
          <a:bodyPr/>
          <a:lstStyle/>
          <a:p>
            <a:r>
              <a:t>Minimax and zero-sum games</a:t>
            </a:r>
          </a:p>
        </p:txBody>
      </p:sp>
      <p:sp>
        <p:nvSpPr>
          <p:cNvPr id="199" name="Shape 199"/>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200"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01" name="Shape 201"/>
          <p:cNvSpPr txBox="1"/>
          <p:nvPr/>
        </p:nvSpPr>
        <p:spPr>
          <a:xfrm>
            <a:off x="722636" y="3243579"/>
            <a:ext cx="7698728"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a:solidFill>
                  <a:schemeClr val="accent2"/>
                </a:solidFill>
              </a:defRPr>
            </a:lvl1pPr>
          </a:lstStyle>
          <a:p>
            <a:r>
              <a:t>The generator is a differentiable function (e.g., MLP) mapping noise to data space </a:t>
            </a:r>
          </a:p>
        </p:txBody>
      </p:sp>
      <p:sp>
        <p:nvSpPr>
          <p:cNvPr id="202" name="Shape 202"/>
          <p:cNvSpPr/>
          <p:nvPr/>
        </p:nvSpPr>
        <p:spPr>
          <a:xfrm>
            <a:off x="7810500" y="2396320"/>
            <a:ext cx="611808" cy="611809"/>
          </a:xfrm>
          <a:prstGeom prst="ellipse">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Tree>
  </p:cSld>
  <p:clrMapOvr>
    <a:masterClrMapping/>
  </p:clrMapOvr>
  <p:transition spd="med" advTm="2091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205" name="Shape 205"/>
          <p:cNvSpPr txBox="1">
            <a:spLocks noGrp="1"/>
          </p:cNvSpPr>
          <p:nvPr>
            <p:ph type="title"/>
          </p:nvPr>
        </p:nvSpPr>
        <p:spPr>
          <a:prstGeom prst="rect">
            <a:avLst/>
          </a:prstGeom>
        </p:spPr>
        <p:txBody>
          <a:bodyPr/>
          <a:lstStyle/>
          <a:p>
            <a:r>
              <a:t>Minimax and zero-sum games</a:t>
            </a:r>
          </a:p>
        </p:txBody>
      </p:sp>
      <p:sp>
        <p:nvSpPr>
          <p:cNvPr id="206" name="Shape 20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pic>
        <p:nvPicPr>
          <p:cNvPr id="207"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08" name="Shape 208"/>
          <p:cNvSpPr txBox="1"/>
          <p:nvPr/>
        </p:nvSpPr>
        <p:spPr>
          <a:xfrm>
            <a:off x="724198" y="3243579"/>
            <a:ext cx="7695604"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a:solidFill>
                  <a:schemeClr val="accent2"/>
                </a:solidFill>
              </a:defRPr>
            </a:pPr>
            <a:r>
              <a:t>The discriminator is a differentiable function (e.g., MLP) with single scalar output,</a:t>
            </a:r>
          </a:p>
          <a:p>
            <a:pPr algn="ctr">
              <a:defRPr>
                <a:solidFill>
                  <a:schemeClr val="accent2"/>
                </a:solidFill>
              </a:defRPr>
            </a:pPr>
            <a:r>
              <a:t>i.e., the probability that </a:t>
            </a:r>
            <a:r>
              <a:rPr i="1">
                <a:latin typeface="+mn-lt"/>
                <a:ea typeface="+mn-ea"/>
                <a:cs typeface="+mn-cs"/>
                <a:sym typeface="Helvetica"/>
              </a:rPr>
              <a:t>x</a:t>
            </a:r>
            <a:r>
              <a:t> comes from the true data distribution</a:t>
            </a:r>
          </a:p>
        </p:txBody>
      </p:sp>
      <p:sp>
        <p:nvSpPr>
          <p:cNvPr id="209" name="Shape 209"/>
          <p:cNvSpPr/>
          <p:nvPr/>
        </p:nvSpPr>
        <p:spPr>
          <a:xfrm>
            <a:off x="4521200" y="2418595"/>
            <a:ext cx="611808" cy="611808"/>
          </a:xfrm>
          <a:prstGeom prst="ellipse">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
        <p:nvSpPr>
          <p:cNvPr id="210" name="Shape 210"/>
          <p:cNvSpPr/>
          <p:nvPr/>
        </p:nvSpPr>
        <p:spPr>
          <a:xfrm>
            <a:off x="3289300" y="2669087"/>
            <a:ext cx="756866" cy="259716"/>
          </a:xfrm>
          <a:prstGeom prst="ellipse">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Tree>
  </p:cSld>
  <p:clrMapOvr>
    <a:masterClrMapping/>
  </p:clrMapOvr>
  <p:transition spd="med" advTm="30439"/>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213" name="Shape 213"/>
          <p:cNvSpPr txBox="1">
            <a:spLocks noGrp="1"/>
          </p:cNvSpPr>
          <p:nvPr>
            <p:ph type="title"/>
          </p:nvPr>
        </p:nvSpPr>
        <p:spPr>
          <a:prstGeom prst="rect">
            <a:avLst/>
          </a:prstGeom>
        </p:spPr>
        <p:txBody>
          <a:bodyPr/>
          <a:lstStyle/>
          <a:p>
            <a:r>
              <a:t>Minimax and zero-sum games</a:t>
            </a:r>
          </a:p>
        </p:txBody>
      </p:sp>
      <p:sp>
        <p:nvSpPr>
          <p:cNvPr id="214" name="Shape 21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215"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16" name="Shape 216"/>
          <p:cNvSpPr txBox="1"/>
          <p:nvPr/>
        </p:nvSpPr>
        <p:spPr>
          <a:xfrm>
            <a:off x="2134022" y="3243579"/>
            <a:ext cx="516359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a:solidFill>
                  <a:schemeClr val="accent2"/>
                </a:solidFill>
              </a:defRPr>
            </a:pPr>
            <a:r>
              <a:t>D(</a:t>
            </a:r>
            <a:r>
              <a:rPr i="1">
                <a:latin typeface="+mn-lt"/>
                <a:ea typeface="+mn-ea"/>
                <a:cs typeface="+mn-cs"/>
                <a:sym typeface="Helvetica"/>
              </a:rPr>
              <a:t>x</a:t>
            </a:r>
            <a:r>
              <a:t>) = 1 when the discriminator thinks </a:t>
            </a:r>
            <a:r>
              <a:rPr i="1">
                <a:latin typeface="+mn-lt"/>
                <a:ea typeface="+mn-ea"/>
                <a:cs typeface="+mn-cs"/>
                <a:sym typeface="Helvetica"/>
              </a:rPr>
              <a:t>x</a:t>
            </a:r>
            <a:r>
              <a:t> is a real image</a:t>
            </a:r>
          </a:p>
        </p:txBody>
      </p:sp>
      <p:sp>
        <p:nvSpPr>
          <p:cNvPr id="217" name="Shape 217"/>
          <p:cNvSpPr/>
          <p:nvPr/>
        </p:nvSpPr>
        <p:spPr>
          <a:xfrm>
            <a:off x="4483100" y="2328143"/>
            <a:ext cx="757957" cy="757957"/>
          </a:xfrm>
          <a:prstGeom prst="ellipse">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Tree>
  </p:cSld>
  <p:clrMapOvr>
    <a:masterClrMapping/>
  </p:clrMapOvr>
  <p:transition spd="med" advTm="9642"/>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220" name="Shape 220"/>
          <p:cNvSpPr txBox="1">
            <a:spLocks noGrp="1"/>
          </p:cNvSpPr>
          <p:nvPr>
            <p:ph type="title"/>
          </p:nvPr>
        </p:nvSpPr>
        <p:spPr>
          <a:prstGeom prst="rect">
            <a:avLst/>
          </a:prstGeom>
        </p:spPr>
        <p:txBody>
          <a:bodyPr/>
          <a:lstStyle/>
          <a:p>
            <a:r>
              <a:t>Minimax and zero-sum games</a:t>
            </a:r>
          </a:p>
        </p:txBody>
      </p:sp>
      <p:sp>
        <p:nvSpPr>
          <p:cNvPr id="221" name="Shape 22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222"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23" name="Shape 223"/>
          <p:cNvSpPr txBox="1"/>
          <p:nvPr/>
        </p:nvSpPr>
        <p:spPr>
          <a:xfrm>
            <a:off x="1859881" y="3243579"/>
            <a:ext cx="5711873"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a:solidFill>
                  <a:schemeClr val="accent2"/>
                </a:solidFill>
              </a:defRPr>
            </a:pPr>
            <a:r>
              <a:t>D(G(</a:t>
            </a:r>
            <a:r>
              <a:rPr i="1">
                <a:latin typeface="+mn-lt"/>
                <a:ea typeface="+mn-ea"/>
                <a:cs typeface="+mn-cs"/>
                <a:sym typeface="Helvetica"/>
              </a:rPr>
              <a:t>z</a:t>
            </a:r>
            <a:r>
              <a:t>)) = 1 when the discriminator thinks G(</a:t>
            </a:r>
            <a:r>
              <a:rPr i="1">
                <a:latin typeface="+mn-lt"/>
                <a:ea typeface="+mn-ea"/>
                <a:cs typeface="+mn-cs"/>
                <a:sym typeface="Helvetica"/>
              </a:rPr>
              <a:t>z</a:t>
            </a:r>
            <a:r>
              <a:t>) is a real image</a:t>
            </a:r>
          </a:p>
        </p:txBody>
      </p:sp>
      <p:sp>
        <p:nvSpPr>
          <p:cNvPr id="224" name="Shape 224"/>
          <p:cNvSpPr/>
          <p:nvPr/>
        </p:nvSpPr>
        <p:spPr>
          <a:xfrm>
            <a:off x="7550745" y="2198265"/>
            <a:ext cx="1017712" cy="1017713"/>
          </a:xfrm>
          <a:prstGeom prst="ellipse">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Tree>
  </p:cSld>
  <p:clrMapOvr>
    <a:masterClrMapping/>
  </p:clrMapOvr>
  <p:transition spd="med" advTm="3555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227" name="Shape 227"/>
          <p:cNvSpPr txBox="1">
            <a:spLocks noGrp="1"/>
          </p:cNvSpPr>
          <p:nvPr>
            <p:ph type="title"/>
          </p:nvPr>
        </p:nvSpPr>
        <p:spPr>
          <a:prstGeom prst="rect">
            <a:avLst/>
          </a:prstGeom>
        </p:spPr>
        <p:txBody>
          <a:bodyPr/>
          <a:lstStyle/>
          <a:p>
            <a:r>
              <a:t>Minimax and zero-sum games</a:t>
            </a:r>
          </a:p>
        </p:txBody>
      </p:sp>
      <p:sp>
        <p:nvSpPr>
          <p:cNvPr id="228" name="Shape 228"/>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229"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30" name="Shape 230"/>
          <p:cNvSpPr txBox="1"/>
          <p:nvPr/>
        </p:nvSpPr>
        <p:spPr>
          <a:xfrm>
            <a:off x="1490700" y="3243579"/>
            <a:ext cx="6162600" cy="917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a:solidFill>
                  <a:schemeClr val="accent2"/>
                </a:solidFill>
              </a:defRPr>
            </a:pPr>
            <a:r>
              <a:t>D is trained to maximise the probability of giving the correct label</a:t>
            </a:r>
            <a:br/>
            <a:r>
              <a:t>to samples from the true data distribution (the label should be 1)</a:t>
            </a:r>
            <a:br/>
            <a:r>
              <a:t>as well as to samples from G (the label should be 0)</a:t>
            </a:r>
          </a:p>
        </p:txBody>
      </p:sp>
    </p:spTree>
  </p:cSld>
  <p:clrMapOvr>
    <a:masterClrMapping/>
  </p:clrMapOvr>
  <p:transition spd="med" advTm="3709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233" name="Shape 233"/>
          <p:cNvSpPr txBox="1">
            <a:spLocks noGrp="1"/>
          </p:cNvSpPr>
          <p:nvPr>
            <p:ph type="title"/>
          </p:nvPr>
        </p:nvSpPr>
        <p:spPr>
          <a:prstGeom prst="rect">
            <a:avLst/>
          </a:prstGeom>
        </p:spPr>
        <p:txBody>
          <a:bodyPr/>
          <a:lstStyle/>
          <a:p>
            <a:r>
              <a:t>Minimax and zero-sum games</a:t>
            </a:r>
          </a:p>
        </p:txBody>
      </p:sp>
      <p:sp>
        <p:nvSpPr>
          <p:cNvPr id="234" name="Shape 23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235"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36" name="Shape 236"/>
          <p:cNvSpPr txBox="1"/>
          <p:nvPr/>
        </p:nvSpPr>
        <p:spPr>
          <a:xfrm>
            <a:off x="3300302" y="3243579"/>
            <a:ext cx="2543396"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a:solidFill>
                  <a:schemeClr val="accent2"/>
                </a:solidFill>
              </a:defRPr>
            </a:pPr>
            <a:r>
              <a:t>Large when D(</a:t>
            </a:r>
            <a:r>
              <a:rPr i="1">
                <a:latin typeface="+mn-lt"/>
                <a:ea typeface="+mn-ea"/>
                <a:cs typeface="+mn-cs"/>
                <a:sym typeface="Helvetica"/>
              </a:rPr>
              <a:t>x</a:t>
            </a:r>
            <a:r>
              <a:t>) close to 1</a:t>
            </a:r>
          </a:p>
        </p:txBody>
      </p:sp>
      <p:sp>
        <p:nvSpPr>
          <p:cNvPr id="237" name="Shape 237"/>
          <p:cNvSpPr/>
          <p:nvPr/>
        </p:nvSpPr>
        <p:spPr>
          <a:xfrm>
            <a:off x="4063144" y="2478746"/>
            <a:ext cx="1017712" cy="567706"/>
          </a:xfrm>
          <a:prstGeom prst="ellipse">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Tree>
  </p:cSld>
  <p:clrMapOvr>
    <a:masterClrMapping/>
  </p:clrMapOvr>
  <p:transition spd="med" advTm="10966"/>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240" name="Shape 240"/>
          <p:cNvSpPr txBox="1">
            <a:spLocks noGrp="1"/>
          </p:cNvSpPr>
          <p:nvPr>
            <p:ph type="title"/>
          </p:nvPr>
        </p:nvSpPr>
        <p:spPr>
          <a:prstGeom prst="rect">
            <a:avLst/>
          </a:prstGeom>
        </p:spPr>
        <p:txBody>
          <a:bodyPr/>
          <a:lstStyle/>
          <a:p>
            <a:r>
              <a:t>Minimax and zero-sum games</a:t>
            </a:r>
          </a:p>
        </p:txBody>
      </p:sp>
      <p:sp>
        <p:nvSpPr>
          <p:cNvPr id="241" name="Shape 24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242"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43" name="Shape 243"/>
          <p:cNvSpPr txBox="1"/>
          <p:nvPr/>
        </p:nvSpPr>
        <p:spPr>
          <a:xfrm>
            <a:off x="3163231" y="3243579"/>
            <a:ext cx="2817538"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a:solidFill>
                  <a:schemeClr val="accent2"/>
                </a:solidFill>
              </a:defRPr>
            </a:pPr>
            <a:r>
              <a:t>Large when D(G(</a:t>
            </a:r>
            <a:r>
              <a:rPr i="1">
                <a:latin typeface="+mn-lt"/>
                <a:ea typeface="+mn-ea"/>
                <a:cs typeface="+mn-cs"/>
                <a:sym typeface="Helvetica"/>
              </a:rPr>
              <a:t>z</a:t>
            </a:r>
            <a:r>
              <a:t>)) close to 0</a:t>
            </a:r>
          </a:p>
        </p:txBody>
      </p:sp>
      <p:sp>
        <p:nvSpPr>
          <p:cNvPr id="244" name="Shape 244"/>
          <p:cNvSpPr/>
          <p:nvPr/>
        </p:nvSpPr>
        <p:spPr>
          <a:xfrm>
            <a:off x="6552344" y="2466046"/>
            <a:ext cx="2135312" cy="567706"/>
          </a:xfrm>
          <a:prstGeom prst="ellipse">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Tree>
  </p:cSld>
  <p:clrMapOvr>
    <a:masterClrMapping/>
  </p:clrMapOvr>
  <p:transition spd="med" advTm="25099"/>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9A54-4D68-BA4F-8ABB-800E29A4C37B}"/>
              </a:ext>
            </a:extLst>
          </p:cNvPr>
          <p:cNvSpPr>
            <a:spLocks noGrp="1"/>
          </p:cNvSpPr>
          <p:nvPr>
            <p:ph type="title"/>
          </p:nvPr>
        </p:nvSpPr>
        <p:spPr>
          <a:xfrm>
            <a:off x="419297" y="109258"/>
            <a:ext cx="8229600" cy="955857"/>
          </a:xfrm>
        </p:spPr>
        <p:txBody>
          <a:bodyPr/>
          <a:lstStyle/>
          <a:p>
            <a:r>
              <a:rPr lang="en-US" dirty="0"/>
              <a:t>Generative tasks</a:t>
            </a:r>
          </a:p>
        </p:txBody>
      </p:sp>
      <p:sp>
        <p:nvSpPr>
          <p:cNvPr id="3" name="Content Placeholder 2">
            <a:extLst>
              <a:ext uri="{FF2B5EF4-FFF2-40B4-BE49-F238E27FC236}">
                <a16:creationId xmlns:a16="http://schemas.microsoft.com/office/drawing/2014/main" id="{C95A4B8E-1068-AE46-A451-F8C48A0C28B9}"/>
              </a:ext>
            </a:extLst>
          </p:cNvPr>
          <p:cNvSpPr>
            <a:spLocks noGrp="1"/>
          </p:cNvSpPr>
          <p:nvPr>
            <p:ph idx="1"/>
          </p:nvPr>
        </p:nvSpPr>
        <p:spPr>
          <a:xfrm>
            <a:off x="685800" y="914400"/>
            <a:ext cx="7772400" cy="609600"/>
          </a:xfrm>
        </p:spPr>
        <p:txBody>
          <a:bodyPr/>
          <a:lstStyle/>
          <a:p>
            <a:pPr marL="457200" indent="-457200">
              <a:buFont typeface="Arial" panose="020B0604020202020204" pitchFamily="34" charset="0"/>
              <a:buChar char="•"/>
            </a:pPr>
            <a:r>
              <a:rPr lang="en-US" dirty="0"/>
              <a:t>Conditional generation</a:t>
            </a:r>
          </a:p>
        </p:txBody>
      </p:sp>
      <p:pic>
        <p:nvPicPr>
          <p:cNvPr id="5" name="Picture 4">
            <a:extLst>
              <a:ext uri="{FF2B5EF4-FFF2-40B4-BE49-F238E27FC236}">
                <a16:creationId xmlns:a16="http://schemas.microsoft.com/office/drawing/2014/main" id="{AA5A52F9-1167-1346-B7A2-1BDEAAF56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14354"/>
            <a:ext cx="7772400" cy="4634434"/>
          </a:xfrm>
          <a:prstGeom prst="rect">
            <a:avLst/>
          </a:prstGeom>
        </p:spPr>
      </p:pic>
      <p:sp>
        <p:nvSpPr>
          <p:cNvPr id="6" name="TextBox 5">
            <a:extLst>
              <a:ext uri="{FF2B5EF4-FFF2-40B4-BE49-F238E27FC236}">
                <a16:creationId xmlns:a16="http://schemas.microsoft.com/office/drawing/2014/main" id="{24CA3183-A3D8-6F4E-BF63-A2CBC3753C36}"/>
              </a:ext>
            </a:extLst>
          </p:cNvPr>
          <p:cNvSpPr txBox="1"/>
          <p:nvPr/>
        </p:nvSpPr>
        <p:spPr>
          <a:xfrm>
            <a:off x="7467600" y="6379410"/>
            <a:ext cx="1595309" cy="369332"/>
          </a:xfrm>
          <a:prstGeom prst="rect">
            <a:avLst/>
          </a:prstGeom>
          <a:noFill/>
        </p:spPr>
        <p:txBody>
          <a:bodyPr wrap="none" rtlCol="0">
            <a:spAutoFit/>
          </a:bodyPr>
          <a:lstStyle/>
          <a:p>
            <a:r>
              <a:rPr lang="en-US" sz="1800" b="0" dirty="0">
                <a:hlinkClick r:id="rId3"/>
              </a:rPr>
              <a:t>Figure source</a:t>
            </a:r>
            <a:endParaRPr lang="en-US" sz="1800" b="0" dirty="0"/>
          </a:p>
        </p:txBody>
      </p:sp>
    </p:spTree>
    <p:extLst>
      <p:ext uri="{BB962C8B-B14F-4D97-AF65-F5344CB8AC3E}">
        <p14:creationId xmlns:p14="http://schemas.microsoft.com/office/powerpoint/2010/main" val="3841086751"/>
      </p:ext>
    </p:extLst>
  </p:cSld>
  <p:clrMapOvr>
    <a:masterClrMapping/>
  </p:clrMapOvr>
  <p:transition spd="med" advTm="7004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p>
        </p:txBody>
      </p:sp>
      <p:sp>
        <p:nvSpPr>
          <p:cNvPr id="247" name="Shape 247"/>
          <p:cNvSpPr txBox="1">
            <a:spLocks noGrp="1"/>
          </p:cNvSpPr>
          <p:nvPr>
            <p:ph type="title"/>
          </p:nvPr>
        </p:nvSpPr>
        <p:spPr>
          <a:prstGeom prst="rect">
            <a:avLst/>
          </a:prstGeom>
        </p:spPr>
        <p:txBody>
          <a:bodyPr/>
          <a:lstStyle/>
          <a:p>
            <a:r>
              <a:t>Minimax and zero-sum games</a:t>
            </a:r>
          </a:p>
        </p:txBody>
      </p:sp>
      <p:sp>
        <p:nvSpPr>
          <p:cNvPr id="248" name="Shape 248"/>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249"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50" name="Shape 250"/>
          <p:cNvSpPr txBox="1"/>
          <p:nvPr/>
        </p:nvSpPr>
        <p:spPr>
          <a:xfrm>
            <a:off x="707790" y="3243579"/>
            <a:ext cx="772842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a:solidFill>
                  <a:schemeClr val="accent2"/>
                </a:solidFill>
              </a:defRPr>
            </a:pPr>
            <a:r>
              <a:t>Simultaneously G is trained to minimise log(1 − D(G(</a:t>
            </a:r>
            <a:r>
              <a:rPr i="1">
                <a:latin typeface="+mn-lt"/>
                <a:ea typeface="+mn-ea"/>
                <a:cs typeface="+mn-cs"/>
                <a:sym typeface="Helvetica"/>
              </a:rPr>
              <a:t>z</a:t>
            </a:r>
            <a:r>
              <a:t>))), i.e., fool the discriminator</a:t>
            </a:r>
          </a:p>
        </p:txBody>
      </p:sp>
      <p:sp>
        <p:nvSpPr>
          <p:cNvPr id="251" name="Shape 251"/>
          <p:cNvSpPr/>
          <p:nvPr/>
        </p:nvSpPr>
        <p:spPr>
          <a:xfrm>
            <a:off x="6552344" y="2466046"/>
            <a:ext cx="2135312" cy="567706"/>
          </a:xfrm>
          <a:prstGeom prst="ellipse">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Tree>
  </p:cSld>
  <p:clrMapOvr>
    <a:masterClrMapping/>
  </p:clrMapOvr>
  <p:transition spd="med" advTm="39722"/>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a:lstStyle/>
          <a:p>
            <a:pPr marL="342899" indent="-342899">
              <a:defRPr sz="2900"/>
            </a:pPr>
            <a:r>
              <a:t>G and D follow a </a:t>
            </a:r>
            <a:r>
              <a:rPr b="1">
                <a:latin typeface="+mn-lt"/>
                <a:ea typeface="+mn-ea"/>
                <a:cs typeface="+mn-cs"/>
                <a:sym typeface="Helvetica"/>
              </a:rPr>
              <a:t>minimax strategy</a:t>
            </a:r>
            <a:br>
              <a:rPr b="1">
                <a:latin typeface="+mn-lt"/>
                <a:ea typeface="+mn-ea"/>
                <a:cs typeface="+mn-cs"/>
                <a:sym typeface="Helvetica"/>
              </a:rPr>
            </a:br>
            <a:endParaRPr b="1">
              <a:latin typeface="+mn-lt"/>
              <a:ea typeface="+mn-ea"/>
              <a:cs typeface="+mn-cs"/>
              <a:sym typeface="Helvetica"/>
            </a:endParaRPr>
          </a:p>
          <a:p>
            <a:pPr marL="342899" indent="-342899">
              <a:defRPr sz="2900"/>
            </a:pPr>
            <a:endParaRPr b="1">
              <a:latin typeface="+mn-lt"/>
              <a:ea typeface="+mn-ea"/>
              <a:cs typeface="+mn-cs"/>
              <a:sym typeface="Helvetica"/>
            </a:endParaRPr>
          </a:p>
          <a:p>
            <a:pPr marL="342899" indent="-342899">
              <a:defRPr sz="2900"/>
            </a:pPr>
            <a:r>
              <a:t>For a fixed G, the loss is effectively the binary cross-entropy</a:t>
            </a:r>
          </a:p>
          <a:p>
            <a:pPr marL="342899" indent="-342899">
              <a:defRPr sz="2900"/>
            </a:pPr>
            <a:r>
              <a:t>The minimax strategy is used for </a:t>
            </a:r>
            <a:r>
              <a:rPr b="1">
                <a:latin typeface="+mn-lt"/>
                <a:ea typeface="+mn-ea"/>
                <a:cs typeface="+mn-cs"/>
                <a:sym typeface="Helvetica"/>
              </a:rPr>
              <a:t>zero-sum games</a:t>
            </a:r>
            <a:r>
              <a:t>, i.e., loss of one player = gain of the adversary</a:t>
            </a:r>
          </a:p>
          <a:p>
            <a:pPr marL="342899" indent="-342899">
              <a:defRPr sz="2900"/>
            </a:pPr>
            <a:r>
              <a:t>The minimax solution is the </a:t>
            </a:r>
            <a:r>
              <a:rPr b="1">
                <a:latin typeface="+mn-lt"/>
                <a:ea typeface="+mn-ea"/>
                <a:cs typeface="+mn-cs"/>
                <a:sym typeface="Helvetica"/>
              </a:rPr>
              <a:t>Nash equilibrium</a:t>
            </a:r>
          </a:p>
        </p:txBody>
      </p:sp>
      <p:sp>
        <p:nvSpPr>
          <p:cNvPr id="254" name="Shape 254"/>
          <p:cNvSpPr txBox="1">
            <a:spLocks noGrp="1"/>
          </p:cNvSpPr>
          <p:nvPr>
            <p:ph type="title"/>
          </p:nvPr>
        </p:nvSpPr>
        <p:spPr>
          <a:prstGeom prst="rect">
            <a:avLst/>
          </a:prstGeom>
        </p:spPr>
        <p:txBody>
          <a:bodyPr/>
          <a:lstStyle/>
          <a:p>
            <a:r>
              <a:t>Minimax and zero-sum games</a:t>
            </a:r>
          </a:p>
        </p:txBody>
      </p:sp>
      <p:sp>
        <p:nvSpPr>
          <p:cNvPr id="255" name="Shape 25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pic>
        <p:nvPicPr>
          <p:cNvPr id="256"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57" name="Shape 257"/>
          <p:cNvSpPr txBox="1"/>
          <p:nvPr/>
        </p:nvSpPr>
        <p:spPr>
          <a:xfrm>
            <a:off x="580990" y="5872479"/>
            <a:ext cx="7500266"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a:solidFill>
                  <a:schemeClr val="accent2"/>
                </a:solidFill>
              </a:defRPr>
            </a:pPr>
            <a:r>
              <a:t>Nash equilibrium is a state in which D and G don’t have any incentive to change</a:t>
            </a:r>
          </a:p>
          <a:p>
            <a:pPr algn="ctr">
              <a:defRPr>
                <a:solidFill>
                  <a:schemeClr val="accent2"/>
                </a:solidFill>
              </a:defRPr>
            </a:pPr>
            <a:r>
              <a:t>because doing so would make the value of the objective function worse</a:t>
            </a:r>
          </a:p>
        </p:txBody>
      </p:sp>
    </p:spTree>
  </p:cSld>
  <p:clrMapOvr>
    <a:masterClrMapping/>
  </p:clrMapOvr>
  <p:transition spd="med" advTm="124719"/>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txBox="1">
            <a:spLocks noGrp="1"/>
          </p:cNvSpPr>
          <p:nvPr>
            <p:ph type="body" idx="1"/>
          </p:nvPr>
        </p:nvSpPr>
        <p:spPr>
          <a:prstGeom prst="rect">
            <a:avLst/>
          </a:prstGeom>
        </p:spPr>
        <p:txBody>
          <a:bodyPr/>
          <a:lstStyle/>
          <a:p>
            <a:pPr marL="342899" indent="-342899">
              <a:defRPr sz="2900"/>
            </a:pPr>
            <a:r>
              <a:rPr dirty="0"/>
              <a:t>G and D follow a </a:t>
            </a:r>
            <a:r>
              <a:rPr b="1" dirty="0">
                <a:latin typeface="+mn-lt"/>
                <a:ea typeface="+mn-ea"/>
                <a:cs typeface="+mn-cs"/>
                <a:sym typeface="Helvetica"/>
              </a:rPr>
              <a:t>minimax strategy</a:t>
            </a:r>
            <a:br>
              <a:rPr b="1" dirty="0">
                <a:latin typeface="+mn-lt"/>
                <a:ea typeface="+mn-ea"/>
                <a:cs typeface="+mn-cs"/>
                <a:sym typeface="Helvetica"/>
              </a:rPr>
            </a:br>
            <a:endParaRPr b="1" dirty="0">
              <a:latin typeface="+mn-lt"/>
              <a:ea typeface="+mn-ea"/>
              <a:cs typeface="+mn-cs"/>
              <a:sym typeface="Helvetica"/>
            </a:endParaRPr>
          </a:p>
          <a:p>
            <a:pPr marL="342899" indent="-342899">
              <a:defRPr sz="2900"/>
            </a:pPr>
            <a:endParaRPr b="1" dirty="0">
              <a:latin typeface="+mn-lt"/>
              <a:ea typeface="+mn-ea"/>
              <a:cs typeface="+mn-cs"/>
              <a:sym typeface="Helvetica"/>
            </a:endParaRPr>
          </a:p>
          <a:p>
            <a:pPr marL="342899" indent="-342899">
              <a:defRPr sz="2900"/>
            </a:pPr>
            <a:r>
              <a:rPr dirty="0"/>
              <a:t>For a fixed G, the loss is effectively the binary cross-entropy</a:t>
            </a:r>
          </a:p>
          <a:p>
            <a:pPr marL="342899" indent="-342899">
              <a:defRPr sz="2900"/>
            </a:pPr>
            <a:r>
              <a:rPr dirty="0"/>
              <a:t>The minimax strategy is used for </a:t>
            </a:r>
            <a:r>
              <a:rPr b="1" dirty="0">
                <a:latin typeface="+mn-lt"/>
                <a:ea typeface="+mn-ea"/>
                <a:cs typeface="+mn-cs"/>
                <a:sym typeface="Helvetica"/>
              </a:rPr>
              <a:t>zero-sum games</a:t>
            </a:r>
            <a:r>
              <a:rPr dirty="0"/>
              <a:t>, i.e., loss of one player = gain of the adversary</a:t>
            </a:r>
          </a:p>
          <a:p>
            <a:pPr marL="342899" indent="-342899">
              <a:defRPr sz="2900"/>
            </a:pPr>
            <a:r>
              <a:rPr dirty="0"/>
              <a:t>The minimax solution is the </a:t>
            </a:r>
            <a:r>
              <a:rPr b="1" dirty="0">
                <a:latin typeface="+mn-lt"/>
                <a:ea typeface="+mn-ea"/>
                <a:cs typeface="+mn-cs"/>
                <a:sym typeface="Helvetica"/>
              </a:rPr>
              <a:t>Nash equilibrium</a:t>
            </a:r>
          </a:p>
        </p:txBody>
      </p:sp>
      <p:sp>
        <p:nvSpPr>
          <p:cNvPr id="260" name="Shape 260"/>
          <p:cNvSpPr txBox="1">
            <a:spLocks noGrp="1"/>
          </p:cNvSpPr>
          <p:nvPr>
            <p:ph type="title"/>
          </p:nvPr>
        </p:nvSpPr>
        <p:spPr>
          <a:prstGeom prst="rect">
            <a:avLst/>
          </a:prstGeom>
        </p:spPr>
        <p:txBody>
          <a:bodyPr/>
          <a:lstStyle/>
          <a:p>
            <a:r>
              <a:t>Minimax and zero-sum games</a:t>
            </a:r>
          </a:p>
        </p:txBody>
      </p:sp>
      <p:sp>
        <p:nvSpPr>
          <p:cNvPr id="261" name="Shape 26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262" name="Screen Shot 2019-05-08 at 10.38.58.png"/>
          <p:cNvPicPr>
            <a:picLocks noChangeAspect="1"/>
          </p:cNvPicPr>
          <p:nvPr/>
        </p:nvPicPr>
        <p:blipFill>
          <a:blip r:embed="rId2"/>
          <a:stretch>
            <a:fillRect/>
          </a:stretch>
        </p:blipFill>
        <p:spPr>
          <a:xfrm>
            <a:off x="457200" y="2533536"/>
            <a:ext cx="8229600" cy="458126"/>
          </a:xfrm>
          <a:prstGeom prst="rect">
            <a:avLst/>
          </a:prstGeom>
          <a:ln w="12700">
            <a:miter lim="400000"/>
          </a:ln>
        </p:spPr>
      </p:pic>
      <p:sp>
        <p:nvSpPr>
          <p:cNvPr id="263" name="Shape 263"/>
          <p:cNvSpPr txBox="1"/>
          <p:nvPr/>
        </p:nvSpPr>
        <p:spPr>
          <a:xfrm>
            <a:off x="726544" y="5872479"/>
            <a:ext cx="7209158"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a:solidFill>
                  <a:schemeClr val="accent2"/>
                </a:solidFill>
              </a:defRPr>
            </a:pPr>
            <a:r>
              <a:t>In machine learning terms it means we reached convergence of the gradient</a:t>
            </a:r>
          </a:p>
          <a:p>
            <a:pPr algn="ctr">
              <a:defRPr>
                <a:solidFill>
                  <a:schemeClr val="accent2"/>
                </a:solidFill>
              </a:defRPr>
            </a:pPr>
            <a:r>
              <a:t>descent for the joint optimisation problem</a:t>
            </a:r>
          </a:p>
        </p:txBody>
      </p:sp>
    </p:spTree>
  </p:cSld>
  <p:clrMapOvr>
    <a:masterClrMapping/>
  </p:clrMapOvr>
  <p:transition spd="med" advTm="14079"/>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266" name="Shape 266"/>
          <p:cNvSpPr txBox="1"/>
          <p:nvPr/>
        </p:nvSpPr>
        <p:spPr>
          <a:xfrm>
            <a:off x="2210005" y="6404292"/>
            <a:ext cx="472399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https://papers.nips.cc/paper/5423-generative-adversarial-nets.pdf</a:t>
            </a:r>
          </a:p>
        </p:txBody>
      </p:sp>
      <p:pic>
        <p:nvPicPr>
          <p:cNvPr id="267" name="Screen Shot 2019-05-08 at 11.30.25.png"/>
          <p:cNvPicPr>
            <a:picLocks noChangeAspect="1"/>
          </p:cNvPicPr>
          <p:nvPr/>
        </p:nvPicPr>
        <p:blipFill>
          <a:blip r:embed="rId3"/>
          <a:stretch>
            <a:fillRect/>
          </a:stretch>
        </p:blipFill>
        <p:spPr>
          <a:xfrm>
            <a:off x="209494" y="317146"/>
            <a:ext cx="8725012" cy="5768877"/>
          </a:xfrm>
          <a:prstGeom prst="rect">
            <a:avLst/>
          </a:prstGeom>
          <a:ln w="12700">
            <a:miter lim="400000"/>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AB03C81-7F91-459B-989B-3172149E076C}"/>
                  </a:ext>
                </a:extLst>
              </p14:cNvPr>
              <p14:cNvContentPartPr/>
              <p14:nvPr/>
            </p14:nvContentPartPr>
            <p14:xfrm>
              <a:off x="2298130" y="3468337"/>
              <a:ext cx="207000" cy="32760"/>
            </p14:xfrm>
          </p:contentPart>
        </mc:Choice>
        <mc:Fallback xmlns="">
          <p:pic>
            <p:nvPicPr>
              <p:cNvPr id="2" name="Ink 1">
                <a:extLst>
                  <a:ext uri="{FF2B5EF4-FFF2-40B4-BE49-F238E27FC236}">
                    <a16:creationId xmlns:a16="http://schemas.microsoft.com/office/drawing/2014/main" id="{9AB03C81-7F91-459B-989B-3172149E076C}"/>
                  </a:ext>
                </a:extLst>
              </p:cNvPr>
              <p:cNvPicPr/>
              <p:nvPr/>
            </p:nvPicPr>
            <p:blipFill>
              <a:blip r:embed="rId5"/>
              <a:stretch>
                <a:fillRect/>
              </a:stretch>
            </p:blipFill>
            <p:spPr>
              <a:xfrm>
                <a:off x="2289490" y="3459337"/>
                <a:ext cx="224640" cy="50400"/>
              </a:xfrm>
              <a:prstGeom prst="rect">
                <a:avLst/>
              </a:prstGeom>
            </p:spPr>
          </p:pic>
        </mc:Fallback>
      </mc:AlternateContent>
    </p:spTree>
  </p:cSld>
  <p:clrMapOvr>
    <a:masterClrMapping/>
  </p:clrMapOvr>
  <p:transition spd="med" advTm="16457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15B1-435A-284E-B4F8-02B4321FBE9B}"/>
              </a:ext>
            </a:extLst>
          </p:cNvPr>
          <p:cNvSpPr>
            <a:spLocks noGrp="1"/>
          </p:cNvSpPr>
          <p:nvPr>
            <p:ph type="title"/>
          </p:nvPr>
        </p:nvSpPr>
        <p:spPr>
          <a:xfrm>
            <a:off x="457200" y="127922"/>
            <a:ext cx="8229600" cy="743838"/>
          </a:xfrm>
        </p:spPr>
        <p:txBody>
          <a:bodyPr>
            <a:normAutofit fontScale="90000"/>
          </a:bodyPr>
          <a:lstStyle/>
          <a:p>
            <a:r>
              <a:rPr lang="en-US" dirty="0"/>
              <a:t>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82834C-1879-1349-9782-2C6231E7A0F4}"/>
                  </a:ext>
                </a:extLst>
              </p:cNvPr>
              <p:cNvSpPr>
                <a:spLocks noGrp="1"/>
              </p:cNvSpPr>
              <p:nvPr>
                <p:ph idx="1"/>
              </p:nvPr>
            </p:nvSpPr>
            <p:spPr>
              <a:xfrm>
                <a:off x="416928" y="914400"/>
                <a:ext cx="8395424" cy="5257800"/>
              </a:xfrm>
            </p:spPr>
            <p:txBody>
              <a:bodyPr>
                <a:normAutofit fontScale="92500"/>
              </a:bodyPr>
              <a:lstStyle/>
              <a:p>
                <a:pPr marL="0" indent="0"/>
                <a14:m>
                  <m:oMath xmlns:m="http://schemas.openxmlformats.org/officeDocument/2006/math">
                    <m:r>
                      <a:rPr lang="en-US" b="0" i="1" smtClean="0">
                        <a:solidFill>
                          <a:srgbClr val="9900CC"/>
                        </a:solidFill>
                        <a:latin typeface="Cambria Math" panose="02040503050406030204" pitchFamily="18" charset="0"/>
                      </a:rPr>
                      <m:t>𝑉</m:t>
                    </m:r>
                    <m:d>
                      <m:dPr>
                        <m:ctrlPr>
                          <a:rPr lang="en-US" b="0" i="1" smtClean="0">
                            <a:solidFill>
                              <a:srgbClr val="9900CC"/>
                            </a:solidFill>
                            <a:latin typeface="Cambria Math" panose="02040503050406030204" pitchFamily="18" charset="0"/>
                          </a:rPr>
                        </m:ctrlPr>
                      </m:dPr>
                      <m:e>
                        <m:r>
                          <a:rPr lang="en-US" b="0" i="1" smtClean="0">
                            <a:solidFill>
                              <a:srgbClr val="00B050"/>
                            </a:solidFill>
                            <a:latin typeface="Cambria Math" panose="02040503050406030204" pitchFamily="18" charset="0"/>
                          </a:rPr>
                          <m:t>𝐺</m:t>
                        </m:r>
                        <m:r>
                          <a:rPr lang="en-US" b="0" i="1" smtClean="0">
                            <a:solidFill>
                              <a:srgbClr val="9900CC"/>
                            </a:solidFill>
                            <a:latin typeface="Cambria Math" panose="02040503050406030204" pitchFamily="18" charset="0"/>
                          </a:rPr>
                          <m:t>,</m:t>
                        </m:r>
                        <m:r>
                          <a:rPr lang="en-US" b="0" i="1" smtClean="0">
                            <a:solidFill>
                              <a:srgbClr val="C00000"/>
                            </a:solidFill>
                            <a:latin typeface="Cambria Math" panose="02040503050406030204" pitchFamily="18" charset="0"/>
                          </a:rPr>
                          <m:t>𝐷</m:t>
                        </m:r>
                      </m:e>
                    </m:d>
                    <m:r>
                      <a:rPr lang="en-US" b="0" i="1" smtClean="0">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𝔼</m:t>
                        </m:r>
                      </m:e>
                      <m:sub>
                        <m:r>
                          <a:rPr lang="en-US" i="1">
                            <a:solidFill>
                              <a:srgbClr val="9900CC"/>
                            </a:solidFill>
                            <a:latin typeface="Cambria Math" panose="02040503050406030204" pitchFamily="18" charset="0"/>
                          </a:rPr>
                          <m:t>𝑥</m:t>
                        </m:r>
                        <m:r>
                          <a:rPr lang="en-US" i="1">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𝑝</m:t>
                            </m:r>
                          </m:e>
                          <m:sub>
                            <m:r>
                              <m:rPr>
                                <m:sty m:val="p"/>
                              </m:rPr>
                              <a:rPr lang="en-US">
                                <a:solidFill>
                                  <a:srgbClr val="9900CC"/>
                                </a:solidFill>
                                <a:latin typeface="Cambria Math" panose="02040503050406030204" pitchFamily="18" charset="0"/>
                                <a:ea typeface="Cambria Math" panose="02040503050406030204" pitchFamily="18" charset="0"/>
                              </a:rPr>
                              <m:t>data</m:t>
                            </m:r>
                          </m:sub>
                        </m:sSub>
                      </m:sub>
                    </m:sSub>
                    <m:func>
                      <m:funcPr>
                        <m:ctrlPr>
                          <a:rPr lang="en-US" i="1">
                            <a:solidFill>
                              <a:srgbClr val="9900CC"/>
                            </a:solidFill>
                            <a:latin typeface="Cambria Math" panose="02040503050406030204" pitchFamily="18" charset="0"/>
                          </a:rPr>
                        </m:ctrlPr>
                      </m:funcPr>
                      <m:fName>
                        <m:r>
                          <m:rPr>
                            <m:sty m:val="p"/>
                          </m:rPr>
                          <a:rPr lang="en-US">
                            <a:solidFill>
                              <a:srgbClr val="9900CC"/>
                            </a:solidFill>
                            <a:latin typeface="Cambria Math" panose="02040503050406030204" pitchFamily="18" charset="0"/>
                          </a:rPr>
                          <m:t>log</m:t>
                        </m:r>
                      </m:fName>
                      <m:e>
                        <m:r>
                          <a:rPr lang="en-US" i="1" smtClean="0">
                            <a:solidFill>
                              <a:srgbClr val="C00000"/>
                            </a:solidFill>
                            <a:latin typeface="Cambria Math" panose="02040503050406030204" pitchFamily="18" charset="0"/>
                          </a:rPr>
                          <m:t>𝐷</m:t>
                        </m:r>
                        <m:r>
                          <a:rPr lang="en-US" i="1" smtClean="0">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𝑥</m:t>
                        </m:r>
                        <m:r>
                          <a:rPr lang="en-US" i="1" smtClean="0">
                            <a:solidFill>
                              <a:srgbClr val="C00000"/>
                            </a:solidFill>
                            <a:latin typeface="Cambria Math" panose="02040503050406030204" pitchFamily="18" charset="0"/>
                          </a:rPr>
                          <m:t>)</m:t>
                        </m:r>
                      </m:e>
                    </m:func>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𝔼</m:t>
                        </m:r>
                      </m:e>
                      <m:sub>
                        <m:r>
                          <a:rPr lang="en-US" i="1">
                            <a:solidFill>
                              <a:srgbClr val="9900CC"/>
                            </a:solidFill>
                            <a:latin typeface="Cambria Math" panose="02040503050406030204" pitchFamily="18" charset="0"/>
                            <a:ea typeface="Cambria Math" panose="02040503050406030204" pitchFamily="18" charset="0"/>
                          </a:rPr>
                          <m:t>𝑧</m:t>
                        </m:r>
                        <m:r>
                          <a:rPr lang="en-US" i="1">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ea typeface="Cambria Math" panose="02040503050406030204" pitchFamily="18" charset="0"/>
                          </a:rPr>
                          <m:t>𝑝</m:t>
                        </m:r>
                      </m:sub>
                    </m:sSub>
                    <m:r>
                      <m:rPr>
                        <m:sty m:val="p"/>
                      </m:rPr>
                      <a:rPr lang="en-US">
                        <a:solidFill>
                          <a:srgbClr val="9900CC"/>
                        </a:solidFill>
                        <a:latin typeface="Cambria Math" panose="02040503050406030204" pitchFamily="18" charset="0"/>
                        <a:ea typeface="Cambria Math" panose="02040503050406030204" pitchFamily="18" charset="0"/>
                      </a:rPr>
                      <m:t>log</m:t>
                    </m:r>
                    <m:r>
                      <a:rPr lang="en-US" i="1">
                        <a:solidFill>
                          <a:srgbClr val="9900CC"/>
                        </a:solidFill>
                        <a:latin typeface="Cambria Math" panose="02040503050406030204" pitchFamily="18" charset="0"/>
                        <a:ea typeface="Cambria Math" panose="02040503050406030204" pitchFamily="18" charset="0"/>
                      </a:rPr>
                      <m:t>⁡(1−</m:t>
                    </m:r>
                    <m:r>
                      <a:rPr lang="en-US" i="1" smtClean="0">
                        <a:solidFill>
                          <a:srgbClr val="C00000"/>
                        </a:solidFill>
                        <a:latin typeface="Cambria Math" panose="02040503050406030204" pitchFamily="18" charset="0"/>
                        <a:ea typeface="Cambria Math" panose="02040503050406030204" pitchFamily="18" charset="0"/>
                      </a:rPr>
                      <m:t>𝐷</m:t>
                    </m:r>
                    <m:d>
                      <m:dPr>
                        <m:ctrlPr>
                          <a:rPr lang="en-US" i="1" smtClean="0">
                            <a:solidFill>
                              <a:srgbClr val="C00000"/>
                            </a:solidFill>
                            <a:latin typeface="Cambria Math" panose="02040503050406030204" pitchFamily="18" charset="0"/>
                            <a:ea typeface="Cambria Math" panose="02040503050406030204" pitchFamily="18" charset="0"/>
                          </a:rPr>
                        </m:ctrlPr>
                      </m:dPr>
                      <m:e>
                        <m:r>
                          <a:rPr lang="en-US" i="1" smtClean="0">
                            <a:solidFill>
                              <a:srgbClr val="00B050"/>
                            </a:solidFill>
                            <a:latin typeface="Cambria Math" panose="02040503050406030204" pitchFamily="18" charset="0"/>
                            <a:ea typeface="Cambria Math" panose="02040503050406030204" pitchFamily="18" charset="0"/>
                          </a:rPr>
                          <m:t>𝐺</m:t>
                        </m:r>
                        <m:r>
                          <a:rPr lang="en-US" i="1">
                            <a:solidFill>
                              <a:srgbClr val="00B050"/>
                            </a:solidFill>
                            <a:latin typeface="Cambria Math" panose="02040503050406030204" pitchFamily="18" charset="0"/>
                            <a:ea typeface="Cambria Math" panose="02040503050406030204" pitchFamily="18" charset="0"/>
                          </a:rPr>
                          <m:t>(</m:t>
                        </m:r>
                        <m:r>
                          <a:rPr lang="en-US" i="1">
                            <a:solidFill>
                              <a:srgbClr val="00B050"/>
                            </a:solidFill>
                            <a:latin typeface="Cambria Math" panose="02040503050406030204" pitchFamily="18" charset="0"/>
                            <a:ea typeface="Cambria Math" panose="02040503050406030204" pitchFamily="18" charset="0"/>
                          </a:rPr>
                          <m:t>𝑧</m:t>
                        </m:r>
                        <m:r>
                          <a:rPr lang="en-US" i="1">
                            <a:solidFill>
                              <a:srgbClr val="00B050"/>
                            </a:solidFill>
                            <a:latin typeface="Cambria Math" panose="02040503050406030204" pitchFamily="18" charset="0"/>
                            <a:ea typeface="Cambria Math" panose="02040503050406030204" pitchFamily="18" charset="0"/>
                          </a:rPr>
                          <m:t>)</m:t>
                        </m:r>
                      </m:e>
                    </m:d>
                    <m:r>
                      <a:rPr lang="en-US" i="1">
                        <a:solidFill>
                          <a:srgbClr val="9900CC"/>
                        </a:solidFill>
                        <a:latin typeface="Cambria Math" panose="02040503050406030204" pitchFamily="18" charset="0"/>
                        <a:ea typeface="Cambria Math" panose="02040503050406030204" pitchFamily="18" charset="0"/>
                      </a:rPr>
                      <m:t>)</m:t>
                    </m:r>
                  </m:oMath>
                </a14:m>
                <a:endParaRPr lang="en-US" sz="800"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dirty="0"/>
                  <a:t>Alternate between</a:t>
                </a:r>
              </a:p>
              <a:p>
                <a:pPr marL="685800" lvl="1"/>
                <a:r>
                  <a:rPr lang="en-US" sz="2400" i="1" dirty="0"/>
                  <a:t>Gradient ascent</a:t>
                </a:r>
                <a:r>
                  <a:rPr lang="en-US" sz="2400" dirty="0"/>
                  <a:t> on discriminator:</a:t>
                </a:r>
                <a:br>
                  <a:rPr lang="en-US" sz="2400" dirty="0"/>
                </a:br>
                <a:endParaRPr lang="en-US" sz="800" dirty="0"/>
              </a:p>
              <a:p>
                <a:pPr marL="400050" lvl="1" indent="0">
                  <a:buNone/>
                </a:pPr>
                <a14:m>
                  <m:oMathPara xmlns:m="http://schemas.openxmlformats.org/officeDocument/2006/math">
                    <m:oMathParaPr>
                      <m:jc m:val="centerGroup"/>
                    </m:oMathParaPr>
                    <m:oMath xmlns:m="http://schemas.openxmlformats.org/officeDocument/2006/math">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𝐷</m:t>
                          </m:r>
                        </m:e>
                        <m:sup>
                          <m:r>
                            <a:rPr lang="en-US" sz="2400" i="1">
                              <a:solidFill>
                                <a:srgbClr val="C00000"/>
                              </a:solidFill>
                              <a:latin typeface="Cambria Math" panose="02040503050406030204" pitchFamily="18" charset="0"/>
                            </a:rPr>
                            <m:t>∗</m:t>
                          </m:r>
                        </m:sup>
                      </m:sSup>
                      <m:r>
                        <a:rPr lang="en-US" sz="2400" i="1">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m:rPr>
                              <m:sty m:val="p"/>
                            </m:rPr>
                            <a:rPr lang="en-US" sz="2400">
                              <a:solidFill>
                                <a:srgbClr val="C00000"/>
                              </a:solidFill>
                              <a:latin typeface="Cambria Math" panose="02040503050406030204" pitchFamily="18" charset="0"/>
                            </a:rPr>
                            <m:t>arg</m:t>
                          </m:r>
                          <m:r>
                            <a:rPr lang="en-US" sz="2400">
                              <a:solidFill>
                                <a:srgbClr val="C00000"/>
                              </a:solidFill>
                              <a:latin typeface="Cambria Math" panose="02040503050406030204" pitchFamily="18" charset="0"/>
                            </a:rPr>
                            <m:t> </m:t>
                          </m:r>
                          <m:r>
                            <m:rPr>
                              <m:sty m:val="p"/>
                            </m:rPr>
                            <a:rPr lang="en-US" sz="2400">
                              <a:solidFill>
                                <a:srgbClr val="C00000"/>
                              </a:solidFill>
                              <a:latin typeface="Cambria Math" panose="02040503050406030204" pitchFamily="18" charset="0"/>
                            </a:rPr>
                            <m:t>max</m:t>
                          </m:r>
                        </m:e>
                        <m:sub>
                          <m:r>
                            <a:rPr lang="en-US" sz="2400" i="1">
                              <a:solidFill>
                                <a:srgbClr val="C00000"/>
                              </a:solidFill>
                              <a:latin typeface="Cambria Math" panose="02040503050406030204" pitchFamily="18" charset="0"/>
                            </a:rPr>
                            <m:t>𝐷</m:t>
                          </m:r>
                        </m:sub>
                      </m:sSub>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𝑉</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𝐺</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𝐷</m:t>
                          </m:r>
                        </m:e>
                      </m:d>
                    </m:oMath>
                  </m:oMathPara>
                </a14:m>
                <a:endParaRPr lang="en-US" sz="2400" i="1" dirty="0"/>
              </a:p>
              <a:p>
                <a:pPr marL="400050" lvl="1" indent="0">
                  <a:buNone/>
                </a:pPr>
                <a:endParaRPr lang="en-US" sz="800" i="1" dirty="0"/>
              </a:p>
              <a:p>
                <a:pPr lvl="1" indent="-342900"/>
                <a:r>
                  <a:rPr lang="en-US" sz="2400" i="1" dirty="0"/>
                  <a:t>Gradient descent </a:t>
                </a:r>
                <a:r>
                  <a:rPr lang="en-US" sz="2400" dirty="0"/>
                  <a:t>on generator (minimize log-probability </a:t>
                </a:r>
                <a:br>
                  <a:rPr lang="en-US" sz="2400" dirty="0"/>
                </a:br>
                <a:r>
                  <a:rPr lang="en-US" sz="2400" dirty="0"/>
                  <a:t>of discriminator being right):</a:t>
                </a:r>
                <a:endParaRPr lang="en-US" sz="2400" i="1" dirty="0">
                  <a:solidFill>
                    <a:srgbClr val="00B050"/>
                  </a:solidFill>
                  <a:latin typeface="Cambria Math" panose="02040503050406030204" pitchFamily="18" charset="0"/>
                </a:endParaRPr>
              </a:p>
              <a:p>
                <a:pPr marL="420460" lvl="1" indent="0">
                  <a:buNone/>
                </a:pPr>
                <a14:m>
                  <m:oMathPara xmlns:m="http://schemas.openxmlformats.org/officeDocument/2006/math">
                    <m:oMathParaPr>
                      <m:jc m:val="centerGroup"/>
                    </m:oMathParaPr>
                    <m:oMath xmlns:m="http://schemas.openxmlformats.org/officeDocument/2006/math">
                      <m:sSup>
                        <m:sSupPr>
                          <m:ctrlPr>
                            <a:rPr lang="en-US" sz="2400" i="1">
                              <a:solidFill>
                                <a:srgbClr val="00B050"/>
                              </a:solidFill>
                              <a:latin typeface="Cambria Math" panose="02040503050406030204" pitchFamily="18" charset="0"/>
                            </a:rPr>
                          </m:ctrlPr>
                        </m:sSupPr>
                        <m:e>
                          <m:r>
                            <a:rPr lang="en-US" sz="2400" i="1">
                              <a:solidFill>
                                <a:srgbClr val="00B050"/>
                              </a:solidFill>
                              <a:latin typeface="Cambria Math" panose="02040503050406030204" pitchFamily="18" charset="0"/>
                            </a:rPr>
                            <m:t>𝐺</m:t>
                          </m:r>
                        </m:e>
                        <m:sup>
                          <m:r>
                            <a:rPr lang="en-US" sz="2400" i="1">
                              <a:solidFill>
                                <a:srgbClr val="00B050"/>
                              </a:solidFill>
                              <a:latin typeface="Cambria Math" panose="02040503050406030204" pitchFamily="18" charset="0"/>
                            </a:rPr>
                            <m:t>∗</m:t>
                          </m:r>
                        </m:sup>
                      </m:sSup>
                      <m:r>
                        <a:rPr lang="en-US" sz="2400" i="1">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m:rPr>
                              <m:sty m:val="p"/>
                            </m:rPr>
                            <a:rPr lang="en-US" sz="2400">
                              <a:solidFill>
                                <a:srgbClr val="00B050"/>
                              </a:solidFill>
                              <a:latin typeface="Cambria Math" panose="02040503050406030204" pitchFamily="18" charset="0"/>
                            </a:rPr>
                            <m:t>arg</m:t>
                          </m:r>
                          <m:r>
                            <a:rPr lang="en-US" sz="2400">
                              <a:solidFill>
                                <a:srgbClr val="00B050"/>
                              </a:solidFill>
                              <a:latin typeface="Cambria Math" panose="02040503050406030204" pitchFamily="18" charset="0"/>
                            </a:rPr>
                            <m:t> </m:t>
                          </m:r>
                          <m:r>
                            <m:rPr>
                              <m:sty m:val="p"/>
                            </m:rPr>
                            <a:rPr lang="en-US" sz="2400">
                              <a:solidFill>
                                <a:srgbClr val="00B050"/>
                              </a:solidFill>
                              <a:latin typeface="Cambria Math" panose="02040503050406030204" pitchFamily="18" charset="0"/>
                            </a:rPr>
                            <m:t>min</m:t>
                          </m:r>
                        </m:e>
                        <m:sub>
                          <m:r>
                            <a:rPr lang="en-US" sz="2400" i="1">
                              <a:solidFill>
                                <a:srgbClr val="00B050"/>
                              </a:solidFill>
                              <a:latin typeface="Cambria Math" panose="02040503050406030204" pitchFamily="18" charset="0"/>
                            </a:rPr>
                            <m:t>𝐺</m:t>
                          </m:r>
                        </m:sub>
                      </m:sSub>
                      <m:r>
                        <a:rPr lang="en-US" sz="2400" i="1">
                          <a:solidFill>
                            <a:srgbClr val="00B050"/>
                          </a:solidFill>
                          <a:latin typeface="Cambria Math" panose="02040503050406030204" pitchFamily="18" charset="0"/>
                        </a:rPr>
                        <m:t> </m:t>
                      </m:r>
                      <m:r>
                        <a:rPr lang="en-US" sz="2400" i="1">
                          <a:solidFill>
                            <a:srgbClr val="00B050"/>
                          </a:solidFill>
                          <a:latin typeface="Cambria Math" panose="02040503050406030204" pitchFamily="18" charset="0"/>
                        </a:rPr>
                        <m:t>𝑉</m:t>
                      </m:r>
                      <m:d>
                        <m:dPr>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𝐺</m:t>
                          </m:r>
                          <m:r>
                            <a:rPr lang="en-US" sz="2400" i="1">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𝐷</m:t>
                          </m:r>
                        </m:e>
                      </m:d>
                    </m:oMath>
                  </m:oMathPara>
                </a14:m>
                <a:endParaRPr lang="en-US" sz="2400" i="1" dirty="0">
                  <a:solidFill>
                    <a:srgbClr val="00B050"/>
                  </a:solidFill>
                  <a:latin typeface="Cambria Math" panose="02040503050406030204" pitchFamily="18" charset="0"/>
                </a:endParaRPr>
              </a:p>
              <a:p>
                <a:pPr marL="420460" lvl="1" indent="0">
                  <a:buNone/>
                </a:pPr>
                <a14:m>
                  <m:oMathPara xmlns:m="http://schemas.openxmlformats.org/officeDocument/2006/math">
                    <m:oMathParaPr>
                      <m:jc m:val="centerGroup"/>
                    </m:oMathParaPr>
                    <m:oMath xmlns:m="http://schemas.openxmlformats.org/officeDocument/2006/math">
                      <m:r>
                        <a:rPr lang="en-US" sz="2400" b="0" i="1" smtClean="0">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m:rPr>
                              <m:sty m:val="p"/>
                            </m:rPr>
                            <a:rPr lang="en-US" sz="2400">
                              <a:solidFill>
                                <a:srgbClr val="00B050"/>
                              </a:solidFill>
                              <a:latin typeface="Cambria Math" panose="02040503050406030204" pitchFamily="18" charset="0"/>
                            </a:rPr>
                            <m:t>arg</m:t>
                          </m:r>
                          <m:r>
                            <a:rPr lang="en-US" sz="2400">
                              <a:solidFill>
                                <a:srgbClr val="00B050"/>
                              </a:solidFill>
                              <a:latin typeface="Cambria Math" panose="02040503050406030204" pitchFamily="18" charset="0"/>
                            </a:rPr>
                            <m:t> </m:t>
                          </m:r>
                          <m:r>
                            <m:rPr>
                              <m:sty m:val="p"/>
                            </m:rPr>
                            <a:rPr lang="en-US" sz="2400">
                              <a:solidFill>
                                <a:srgbClr val="00B050"/>
                              </a:solidFill>
                              <a:latin typeface="Cambria Math" panose="02040503050406030204" pitchFamily="18" charset="0"/>
                            </a:rPr>
                            <m:t>min</m:t>
                          </m:r>
                        </m:e>
                        <m:sub>
                          <m:r>
                            <a:rPr lang="en-US" sz="2400" i="1">
                              <a:solidFill>
                                <a:srgbClr val="00B050"/>
                              </a:solidFill>
                              <a:latin typeface="Cambria Math" panose="02040503050406030204" pitchFamily="18" charset="0"/>
                            </a:rPr>
                            <m:t>𝐺</m:t>
                          </m:r>
                        </m:sub>
                      </m:sSub>
                      <m:r>
                        <a:rPr lang="en-US" sz="2400" b="0" i="1" smtClean="0">
                          <a:solidFill>
                            <a:srgbClr val="00B050"/>
                          </a:solidFill>
                          <a:latin typeface="Cambria Math" panose="02040503050406030204" pitchFamily="18" charset="0"/>
                        </a:rPr>
                        <m:t> </m:t>
                      </m:r>
                      <m:sSub>
                        <m:sSubPr>
                          <m:ctrlPr>
                            <a:rPr lang="en-US" sz="2400" i="1" smtClean="0">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𝔼</m:t>
                          </m:r>
                        </m:e>
                        <m:sub>
                          <m:r>
                            <a:rPr lang="en-US" sz="2400" i="1">
                              <a:solidFill>
                                <a:srgbClr val="00B050"/>
                              </a:solidFill>
                              <a:latin typeface="Cambria Math" panose="02040503050406030204" pitchFamily="18" charset="0"/>
                              <a:ea typeface="Cambria Math" panose="02040503050406030204" pitchFamily="18" charset="0"/>
                            </a:rPr>
                            <m:t>𝑧</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𝑝</m:t>
                          </m:r>
                        </m:sub>
                      </m:sSub>
                      <m:r>
                        <m:rPr>
                          <m:sty m:val="p"/>
                        </m:rPr>
                        <a:rPr lang="en-US" sz="2400">
                          <a:solidFill>
                            <a:srgbClr val="00B050"/>
                          </a:solidFill>
                          <a:latin typeface="Cambria Math" panose="02040503050406030204" pitchFamily="18" charset="0"/>
                          <a:ea typeface="Cambria Math" panose="02040503050406030204" pitchFamily="18" charset="0"/>
                        </a:rPr>
                        <m:t>log</m:t>
                      </m:r>
                      <m:r>
                        <a:rPr lang="en-US" sz="2400" i="1">
                          <a:solidFill>
                            <a:srgbClr val="00B050"/>
                          </a:solidFill>
                          <a:latin typeface="Cambria Math" panose="02040503050406030204" pitchFamily="18" charset="0"/>
                          <a:ea typeface="Cambria Math" panose="02040503050406030204" pitchFamily="18" charset="0"/>
                        </a:rPr>
                        <m:t>⁡(1−</m:t>
                      </m:r>
                      <m:r>
                        <a:rPr lang="en-US" sz="2400" i="1">
                          <a:solidFill>
                            <a:srgbClr val="00B050"/>
                          </a:solidFill>
                          <a:latin typeface="Cambria Math" panose="02040503050406030204" pitchFamily="18" charset="0"/>
                          <a:ea typeface="Cambria Math" panose="02040503050406030204" pitchFamily="18" charset="0"/>
                        </a:rPr>
                        <m:t>𝐷</m:t>
                      </m:r>
                      <m:d>
                        <m:dPr>
                          <m:ctrlPr>
                            <a:rPr lang="en-US" sz="2400" i="1">
                              <a:solidFill>
                                <a:srgbClr val="00B050"/>
                              </a:solidFill>
                              <a:latin typeface="Cambria Math" panose="02040503050406030204" pitchFamily="18" charset="0"/>
                              <a:ea typeface="Cambria Math" panose="02040503050406030204" pitchFamily="18" charset="0"/>
                            </a:rPr>
                          </m:ctrlPr>
                        </m:dPr>
                        <m:e>
                          <m:r>
                            <a:rPr lang="en-US" sz="2400" i="1">
                              <a:solidFill>
                                <a:srgbClr val="00B050"/>
                              </a:solidFill>
                              <a:latin typeface="Cambria Math" panose="02040503050406030204" pitchFamily="18" charset="0"/>
                              <a:ea typeface="Cambria Math" panose="02040503050406030204" pitchFamily="18" charset="0"/>
                            </a:rPr>
                            <m:t>𝐺</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𝑧</m:t>
                          </m:r>
                          <m:r>
                            <a:rPr lang="en-US" sz="2400" i="1">
                              <a:solidFill>
                                <a:srgbClr val="00B050"/>
                              </a:solidFill>
                              <a:latin typeface="Cambria Math" panose="02040503050406030204" pitchFamily="18" charset="0"/>
                              <a:ea typeface="Cambria Math" panose="02040503050406030204" pitchFamily="18" charset="0"/>
                            </a:rPr>
                            <m:t>)</m:t>
                          </m:r>
                        </m:e>
                      </m:d>
                      <m:r>
                        <a:rPr lang="en-US" sz="2400" i="1">
                          <a:solidFill>
                            <a:srgbClr val="00B050"/>
                          </a:solidFill>
                          <a:latin typeface="Cambria Math" panose="02040503050406030204" pitchFamily="18" charset="0"/>
                          <a:ea typeface="Cambria Math" panose="02040503050406030204" pitchFamily="18" charset="0"/>
                        </a:rPr>
                        <m:t>)</m:t>
                      </m:r>
                    </m:oMath>
                  </m:oMathPara>
                </a14:m>
                <a:endParaRPr lang="en-US" sz="2400" dirty="0">
                  <a:solidFill>
                    <a:srgbClr val="00B050"/>
                  </a:solidFill>
                </a:endParaRPr>
              </a:p>
              <a:p>
                <a:pPr marL="0" indent="0"/>
                <a:endParaRPr lang="en-US" sz="800" dirty="0">
                  <a:solidFill>
                    <a:srgbClr val="00B050"/>
                  </a:solidFill>
                </a:endParaRPr>
              </a:p>
              <a:p>
                <a:pPr lvl="1" indent="-342900"/>
                <a:r>
                  <a:rPr lang="en-US" sz="2400" dirty="0"/>
                  <a:t>In practice, do </a:t>
                </a:r>
                <a:r>
                  <a:rPr lang="en-US" sz="2400" i="1" dirty="0"/>
                  <a:t>gradient ascent </a:t>
                </a:r>
                <a:r>
                  <a:rPr lang="en-US" sz="2400" dirty="0"/>
                  <a:t>on generator (maximize </a:t>
                </a:r>
                <a:br>
                  <a:rPr lang="en-US" sz="2400" dirty="0"/>
                </a:br>
                <a:r>
                  <a:rPr lang="en-US" sz="2400" dirty="0"/>
                  <a:t>log-probability of discriminator being wrong):</a:t>
                </a:r>
                <a:br>
                  <a:rPr lang="en-US" sz="2400" dirty="0"/>
                </a:br>
                <a:endParaRPr lang="en-US" sz="800" dirty="0"/>
              </a:p>
              <a:p>
                <a:pPr marL="0" indent="0">
                  <a:buNone/>
                </a:pPr>
                <a14:m>
                  <m:oMathPara xmlns:m="http://schemas.openxmlformats.org/officeDocument/2006/math">
                    <m:oMathParaPr>
                      <m:jc m:val="centerGroup"/>
                    </m:oMathParaPr>
                    <m:oMath xmlns:m="http://schemas.openxmlformats.org/officeDocument/2006/math">
                      <m:sSup>
                        <m:sSupPr>
                          <m:ctrlPr>
                            <a:rPr lang="en-US" sz="2400" i="1">
                              <a:solidFill>
                                <a:srgbClr val="00B050"/>
                              </a:solidFill>
                              <a:latin typeface="Cambria Math" panose="02040503050406030204" pitchFamily="18" charset="0"/>
                            </a:rPr>
                          </m:ctrlPr>
                        </m:sSupPr>
                        <m:e>
                          <m:r>
                            <a:rPr lang="en-US" sz="2400" i="1">
                              <a:solidFill>
                                <a:srgbClr val="00B050"/>
                              </a:solidFill>
                              <a:latin typeface="Cambria Math" panose="02040503050406030204" pitchFamily="18" charset="0"/>
                            </a:rPr>
                            <m:t>𝐺</m:t>
                          </m:r>
                        </m:e>
                        <m:sup>
                          <m:r>
                            <a:rPr lang="en-US" sz="2400" i="1">
                              <a:solidFill>
                                <a:srgbClr val="00B050"/>
                              </a:solidFill>
                              <a:latin typeface="Cambria Math" panose="02040503050406030204" pitchFamily="18" charset="0"/>
                            </a:rPr>
                            <m:t>∗</m:t>
                          </m:r>
                        </m:sup>
                      </m:sSup>
                      <m:r>
                        <a:rPr lang="en-US" sz="2400" i="1">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m:rPr>
                              <m:sty m:val="p"/>
                            </m:rPr>
                            <a:rPr lang="en-US" sz="2400">
                              <a:solidFill>
                                <a:srgbClr val="00B050"/>
                              </a:solidFill>
                              <a:latin typeface="Cambria Math" panose="02040503050406030204" pitchFamily="18" charset="0"/>
                            </a:rPr>
                            <m:t>arg</m:t>
                          </m:r>
                          <m:r>
                            <a:rPr lang="en-US" sz="2400">
                              <a:solidFill>
                                <a:srgbClr val="00B050"/>
                              </a:solidFill>
                              <a:latin typeface="Cambria Math" panose="02040503050406030204" pitchFamily="18" charset="0"/>
                            </a:rPr>
                            <m:t> </m:t>
                          </m:r>
                          <m:r>
                            <m:rPr>
                              <m:sty m:val="p"/>
                            </m:rPr>
                            <a:rPr lang="en-US" sz="2400">
                              <a:solidFill>
                                <a:srgbClr val="00B050"/>
                              </a:solidFill>
                              <a:latin typeface="Cambria Math" panose="02040503050406030204" pitchFamily="18" charset="0"/>
                            </a:rPr>
                            <m:t>max</m:t>
                          </m:r>
                        </m:e>
                        <m:sub>
                          <m:r>
                            <a:rPr lang="en-US" sz="2400" i="1">
                              <a:solidFill>
                                <a:srgbClr val="00B050"/>
                              </a:solidFill>
                              <a:latin typeface="Cambria Math" panose="02040503050406030204" pitchFamily="18" charset="0"/>
                            </a:rPr>
                            <m:t>𝐺</m:t>
                          </m:r>
                        </m:sub>
                      </m:sSub>
                      <m:r>
                        <a:rPr lang="en-US" sz="2400" b="0" i="1" smtClean="0">
                          <a:solidFill>
                            <a:srgbClr val="00B050"/>
                          </a:solidFill>
                          <a:latin typeface="Cambria Math" panose="02040503050406030204" pitchFamily="18" charset="0"/>
                        </a:rPr>
                        <m:t> </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𝔼</m:t>
                          </m:r>
                        </m:e>
                        <m:sub>
                          <m:r>
                            <a:rPr lang="en-US" sz="2400" i="1">
                              <a:solidFill>
                                <a:srgbClr val="00B050"/>
                              </a:solidFill>
                              <a:latin typeface="Cambria Math" panose="02040503050406030204" pitchFamily="18" charset="0"/>
                              <a:ea typeface="Cambria Math" panose="02040503050406030204" pitchFamily="18" charset="0"/>
                            </a:rPr>
                            <m:t>𝑧</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𝑝</m:t>
                          </m:r>
                        </m:sub>
                      </m:sSub>
                      <m:r>
                        <m:rPr>
                          <m:sty m:val="p"/>
                        </m:rPr>
                        <a:rPr lang="en-US" sz="2400">
                          <a:solidFill>
                            <a:srgbClr val="00B050"/>
                          </a:solidFill>
                          <a:latin typeface="Cambria Math" panose="02040503050406030204" pitchFamily="18" charset="0"/>
                          <a:ea typeface="Cambria Math" panose="02040503050406030204" pitchFamily="18" charset="0"/>
                        </a:rPr>
                        <m:t>log</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𝐷</m:t>
                      </m:r>
                      <m:d>
                        <m:dPr>
                          <m:ctrlPr>
                            <a:rPr lang="en-US" sz="2400" i="1">
                              <a:solidFill>
                                <a:srgbClr val="00B050"/>
                              </a:solidFill>
                              <a:latin typeface="Cambria Math" panose="02040503050406030204" pitchFamily="18" charset="0"/>
                              <a:ea typeface="Cambria Math" panose="02040503050406030204" pitchFamily="18" charset="0"/>
                            </a:rPr>
                          </m:ctrlPr>
                        </m:dPr>
                        <m:e>
                          <m:r>
                            <a:rPr lang="en-US" sz="2400" i="1">
                              <a:solidFill>
                                <a:srgbClr val="00B050"/>
                              </a:solidFill>
                              <a:latin typeface="Cambria Math" panose="02040503050406030204" pitchFamily="18" charset="0"/>
                              <a:ea typeface="Cambria Math" panose="02040503050406030204" pitchFamily="18" charset="0"/>
                            </a:rPr>
                            <m:t>𝐺</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𝑧</m:t>
                          </m:r>
                          <m:r>
                            <a:rPr lang="en-US" sz="2400" i="1">
                              <a:solidFill>
                                <a:srgbClr val="00B050"/>
                              </a:solidFill>
                              <a:latin typeface="Cambria Math" panose="02040503050406030204" pitchFamily="18" charset="0"/>
                              <a:ea typeface="Cambria Math" panose="02040503050406030204" pitchFamily="18" charset="0"/>
                            </a:rPr>
                            <m:t>)</m:t>
                          </m:r>
                        </m:e>
                      </m:d>
                      <m:r>
                        <a:rPr lang="en-US" sz="2400" i="1">
                          <a:solidFill>
                            <a:srgbClr val="00B050"/>
                          </a:solidFill>
                          <a:latin typeface="Cambria Math" panose="02040503050406030204" pitchFamily="18" charset="0"/>
                          <a:ea typeface="Cambria Math" panose="02040503050406030204" pitchFamily="18" charset="0"/>
                        </a:rPr>
                        <m:t>)</m:t>
                      </m:r>
                    </m:oMath>
                  </m:oMathPara>
                </a14:m>
                <a:endParaRPr lang="en-US" sz="2400" dirty="0">
                  <a:solidFill>
                    <a:srgbClr val="00B050"/>
                  </a:solidFill>
                </a:endParaRPr>
              </a:p>
            </p:txBody>
          </p:sp>
        </mc:Choice>
        <mc:Fallback xmlns="">
          <p:sp>
            <p:nvSpPr>
              <p:cNvPr id="3" name="Content Placeholder 2">
                <a:extLst>
                  <a:ext uri="{FF2B5EF4-FFF2-40B4-BE49-F238E27FC236}">
                    <a16:creationId xmlns:a16="http://schemas.microsoft.com/office/drawing/2014/main" id="{D382834C-1879-1349-9782-2C6231E7A0F4}"/>
                  </a:ext>
                </a:extLst>
              </p:cNvPr>
              <p:cNvSpPr>
                <a:spLocks noGrp="1" noRot="1" noChangeAspect="1" noMove="1" noResize="1" noEditPoints="1" noAdjustHandles="1" noChangeArrowheads="1" noChangeShapeType="1" noTextEdit="1"/>
              </p:cNvSpPr>
              <p:nvPr>
                <p:ph idx="1"/>
              </p:nvPr>
            </p:nvSpPr>
            <p:spPr>
              <a:xfrm>
                <a:off x="416928" y="914400"/>
                <a:ext cx="8395424" cy="5257800"/>
              </a:xfrm>
              <a:blipFill>
                <a:blip r:embed="rId2"/>
                <a:stretch>
                  <a:fillRect l="-1814"/>
                </a:stretch>
              </a:blipFill>
            </p:spPr>
            <p:txBody>
              <a:bodyPr/>
              <a:lstStyle/>
              <a:p>
                <a:r>
                  <a:rPr lang="en-US">
                    <a:noFill/>
                  </a:rPr>
                  <a:t> </a:t>
                </a:r>
              </a:p>
            </p:txBody>
          </p:sp>
        </mc:Fallback>
      </mc:AlternateContent>
    </p:spTree>
    <p:extLst>
      <p:ext uri="{BB962C8B-B14F-4D97-AF65-F5344CB8AC3E}">
        <p14:creationId xmlns:p14="http://schemas.microsoft.com/office/powerpoint/2010/main" val="716186305"/>
      </p:ext>
    </p:extLst>
  </p:cSld>
  <p:clrMapOvr>
    <a:masterClrMapping/>
  </p:clrMapOvr>
  <p:transition spd="med" advTm="133533"/>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270" name="Shape 270"/>
          <p:cNvSpPr txBox="1"/>
          <p:nvPr/>
        </p:nvSpPr>
        <p:spPr>
          <a:xfrm>
            <a:off x="2210005" y="6404292"/>
            <a:ext cx="472399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https://papers.nips.cc/paper/5423-generative-adversarial-nets.pdf</a:t>
            </a:r>
          </a:p>
        </p:txBody>
      </p:sp>
      <p:pic>
        <p:nvPicPr>
          <p:cNvPr id="271" name="Screen Shot 2019-05-08 at 11.31.56.png"/>
          <p:cNvPicPr>
            <a:picLocks noChangeAspect="1"/>
          </p:cNvPicPr>
          <p:nvPr/>
        </p:nvPicPr>
        <p:blipFill>
          <a:blip r:embed="rId3"/>
          <a:stretch>
            <a:fillRect/>
          </a:stretch>
        </p:blipFill>
        <p:spPr>
          <a:xfrm>
            <a:off x="888602" y="1423752"/>
            <a:ext cx="7366796" cy="4841848"/>
          </a:xfrm>
          <a:prstGeom prst="rect">
            <a:avLst/>
          </a:prstGeom>
          <a:ln w="12700">
            <a:miter lim="400000"/>
          </a:ln>
        </p:spPr>
      </p:pic>
      <p:sp>
        <p:nvSpPr>
          <p:cNvPr id="272" name="Shape 272"/>
          <p:cNvSpPr txBox="1">
            <a:spLocks noGrp="1"/>
          </p:cNvSpPr>
          <p:nvPr>
            <p:ph type="title"/>
          </p:nvPr>
        </p:nvSpPr>
        <p:spPr>
          <a:prstGeom prst="rect">
            <a:avLst/>
          </a:prstGeom>
        </p:spPr>
        <p:txBody>
          <a:bodyPr/>
          <a:lstStyle/>
          <a:p>
            <a:r>
              <a:t>Training GANs</a:t>
            </a:r>
          </a:p>
        </p:txBody>
      </p:sp>
    </p:spTree>
  </p:cSld>
  <p:clrMapOvr>
    <a:masterClrMapping/>
  </p:clrMapOvr>
  <p:transition spd="med" advTm="218087"/>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275" name="Shape 275"/>
          <p:cNvSpPr txBox="1"/>
          <p:nvPr/>
        </p:nvSpPr>
        <p:spPr>
          <a:xfrm>
            <a:off x="2210005" y="6404292"/>
            <a:ext cx="472399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https://papers.nips.cc/paper/5423-generative-adversarial-nets.pdf</a:t>
            </a:r>
          </a:p>
        </p:txBody>
      </p:sp>
      <p:pic>
        <p:nvPicPr>
          <p:cNvPr id="276" name="Screen Shot 2019-05-08 at 11.31.56.png"/>
          <p:cNvPicPr>
            <a:picLocks noChangeAspect="1"/>
          </p:cNvPicPr>
          <p:nvPr/>
        </p:nvPicPr>
        <p:blipFill>
          <a:blip r:embed="rId3"/>
          <a:stretch>
            <a:fillRect/>
          </a:stretch>
        </p:blipFill>
        <p:spPr>
          <a:xfrm>
            <a:off x="888602" y="1423752"/>
            <a:ext cx="7366796" cy="4841848"/>
          </a:xfrm>
          <a:prstGeom prst="rect">
            <a:avLst/>
          </a:prstGeom>
          <a:ln w="12700">
            <a:miter lim="400000"/>
          </a:ln>
        </p:spPr>
      </p:pic>
      <p:sp>
        <p:nvSpPr>
          <p:cNvPr id="277" name="Shape 277"/>
          <p:cNvSpPr txBox="1">
            <a:spLocks noGrp="1"/>
          </p:cNvSpPr>
          <p:nvPr>
            <p:ph type="title"/>
          </p:nvPr>
        </p:nvSpPr>
        <p:spPr>
          <a:prstGeom prst="rect">
            <a:avLst/>
          </a:prstGeom>
        </p:spPr>
        <p:txBody>
          <a:bodyPr/>
          <a:lstStyle/>
          <a:p>
            <a:r>
              <a:t>Training GANs</a:t>
            </a:r>
          </a:p>
        </p:txBody>
      </p:sp>
      <p:sp>
        <p:nvSpPr>
          <p:cNvPr id="278" name="Shape 278"/>
          <p:cNvSpPr/>
          <p:nvPr/>
        </p:nvSpPr>
        <p:spPr>
          <a:xfrm>
            <a:off x="3308325" y="4797028"/>
            <a:ext cx="2880817" cy="689372"/>
          </a:xfrm>
          <a:prstGeom prst="rect">
            <a:avLst/>
          </a:prstGeom>
          <a:solidFill>
            <a:srgbClr val="FF0000">
              <a:alpha val="10000"/>
            </a:srgbClr>
          </a:solidFill>
          <a:ln>
            <a:solidFill>
              <a:srgbClr val="FF0000"/>
            </a:solidFill>
            <a:bevel/>
          </a:ln>
        </p:spPr>
        <p:txBody>
          <a:bodyPr lIns="45719" rIns="45719" anchor="ctr"/>
          <a:lstStyle/>
          <a:p>
            <a:pPr algn="ctr">
              <a:defRPr>
                <a:solidFill>
                  <a:srgbClr val="FFFFFF"/>
                </a:solidFill>
              </a:defRPr>
            </a:pPr>
            <a:endParaRPr/>
          </a:p>
        </p:txBody>
      </p:sp>
      <p:sp>
        <p:nvSpPr>
          <p:cNvPr id="279" name="Shape 279"/>
          <p:cNvSpPr txBox="1"/>
          <p:nvPr/>
        </p:nvSpPr>
        <p:spPr>
          <a:xfrm>
            <a:off x="6278222" y="4740393"/>
            <a:ext cx="2683556" cy="819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chemeClr val="accent2"/>
                </a:solidFill>
              </a:defRPr>
            </a:pPr>
            <a:r>
              <a:t>In practice this saturates in the beginning</a:t>
            </a:r>
          </a:p>
          <a:p>
            <a:pPr>
              <a:defRPr sz="1200">
                <a:solidFill>
                  <a:schemeClr val="accent2"/>
                </a:solidFill>
              </a:defRPr>
            </a:pPr>
            <a:r>
              <a:t>since D rejects the samples with high</a:t>
            </a:r>
          </a:p>
          <a:p>
            <a:pPr>
              <a:defRPr sz="1200">
                <a:solidFill>
                  <a:schemeClr val="accent2"/>
                </a:solidFill>
              </a:defRPr>
            </a:pPr>
            <a:r>
              <a:t>confidence because they are clearly</a:t>
            </a:r>
          </a:p>
          <a:p>
            <a:pPr>
              <a:defRPr sz="1200">
                <a:solidFill>
                  <a:schemeClr val="accent2"/>
                </a:solidFill>
              </a:defRPr>
            </a:pPr>
            <a:r>
              <a:t>different from the training data</a:t>
            </a:r>
          </a:p>
        </p:txBody>
      </p:sp>
    </p:spTree>
  </p:cSld>
  <p:clrMapOvr>
    <a:masterClrMapping/>
  </p:clrMapOvr>
  <p:transition spd="med" advTm="17663"/>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282" name="Shape 282"/>
          <p:cNvSpPr txBox="1"/>
          <p:nvPr/>
        </p:nvSpPr>
        <p:spPr>
          <a:xfrm>
            <a:off x="2210005" y="6404292"/>
            <a:ext cx="472399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https://papers.nips.cc/paper/5423-generative-adversarial-nets.pdf</a:t>
            </a:r>
          </a:p>
        </p:txBody>
      </p:sp>
      <p:pic>
        <p:nvPicPr>
          <p:cNvPr id="283" name="Screen Shot 2019-05-08 at 11.31.56.png"/>
          <p:cNvPicPr>
            <a:picLocks noChangeAspect="1"/>
          </p:cNvPicPr>
          <p:nvPr/>
        </p:nvPicPr>
        <p:blipFill>
          <a:blip r:embed="rId3"/>
          <a:stretch>
            <a:fillRect/>
          </a:stretch>
        </p:blipFill>
        <p:spPr>
          <a:xfrm>
            <a:off x="888602" y="1423752"/>
            <a:ext cx="7366796" cy="4841848"/>
          </a:xfrm>
          <a:prstGeom prst="rect">
            <a:avLst/>
          </a:prstGeom>
          <a:ln w="12700">
            <a:miter lim="400000"/>
          </a:ln>
        </p:spPr>
      </p:pic>
      <p:sp>
        <p:nvSpPr>
          <p:cNvPr id="284" name="Shape 284"/>
          <p:cNvSpPr txBox="1">
            <a:spLocks noGrp="1"/>
          </p:cNvSpPr>
          <p:nvPr>
            <p:ph type="title"/>
          </p:nvPr>
        </p:nvSpPr>
        <p:spPr>
          <a:prstGeom prst="rect">
            <a:avLst/>
          </a:prstGeom>
        </p:spPr>
        <p:txBody>
          <a:bodyPr/>
          <a:lstStyle/>
          <a:p>
            <a:r>
              <a:t>Training GANs</a:t>
            </a:r>
          </a:p>
        </p:txBody>
      </p:sp>
      <p:sp>
        <p:nvSpPr>
          <p:cNvPr id="285" name="Shape 285"/>
          <p:cNvSpPr/>
          <p:nvPr/>
        </p:nvSpPr>
        <p:spPr>
          <a:xfrm>
            <a:off x="2971800" y="4882703"/>
            <a:ext cx="3200400" cy="729507"/>
          </a:xfrm>
          <a:prstGeom prst="rect">
            <a:avLst/>
          </a:prstGeom>
          <a:solidFill>
            <a:srgbClr val="FFFFFF"/>
          </a:solidFill>
          <a:ln w="12700">
            <a:miter lim="400000"/>
          </a:ln>
        </p:spPr>
        <p:txBody>
          <a:bodyPr lIns="45719" rIns="45719" anchor="ctr"/>
          <a:lstStyle/>
          <a:p>
            <a:endParaRPr/>
          </a:p>
        </p:txBody>
      </p:sp>
      <p:pic>
        <p:nvPicPr>
          <p:cNvPr id="286" name="pasted-image.png"/>
          <p:cNvPicPr>
            <a:picLocks noChangeAspect="1"/>
          </p:cNvPicPr>
          <p:nvPr/>
        </p:nvPicPr>
        <p:blipFill>
          <a:blip r:embed="rId4"/>
          <a:stretch>
            <a:fillRect/>
          </a:stretch>
        </p:blipFill>
        <p:spPr>
          <a:xfrm>
            <a:off x="3372485" y="4904999"/>
            <a:ext cx="2348230" cy="504285"/>
          </a:xfrm>
          <a:prstGeom prst="rect">
            <a:avLst/>
          </a:prstGeom>
          <a:ln w="12700">
            <a:miter lim="400000"/>
          </a:ln>
        </p:spPr>
      </p:pic>
      <p:sp>
        <p:nvSpPr>
          <p:cNvPr id="287" name="Shape 287"/>
          <p:cNvSpPr txBox="1"/>
          <p:nvPr/>
        </p:nvSpPr>
        <p:spPr>
          <a:xfrm>
            <a:off x="6278222" y="4740393"/>
            <a:ext cx="2412093" cy="819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chemeClr val="accent2"/>
                </a:solidFill>
              </a:defRPr>
            </a:pPr>
            <a:r>
              <a:t>So we use this loss function for the</a:t>
            </a:r>
          </a:p>
          <a:p>
            <a:pPr>
              <a:defRPr sz="1200">
                <a:solidFill>
                  <a:schemeClr val="accent2"/>
                </a:solidFill>
              </a:defRPr>
            </a:pPr>
            <a:r>
              <a:t>generator instead, i.e., the generator</a:t>
            </a:r>
          </a:p>
          <a:p>
            <a:pPr>
              <a:defRPr sz="1200">
                <a:solidFill>
                  <a:schemeClr val="accent2"/>
                </a:solidFill>
              </a:defRPr>
            </a:pPr>
            <a:r>
              <a:t>maximises the log-prob of the</a:t>
            </a:r>
          </a:p>
          <a:p>
            <a:pPr>
              <a:defRPr sz="1200">
                <a:solidFill>
                  <a:schemeClr val="accent2"/>
                </a:solidFill>
              </a:defRPr>
            </a:pPr>
            <a:r>
              <a:t>discriminator being mistaken</a:t>
            </a:r>
          </a:p>
        </p:txBody>
      </p:sp>
    </p:spTree>
  </p:cSld>
  <p:clrMapOvr>
    <a:masterClrMapping/>
  </p:clrMapOvr>
  <p:transition spd="med" advTm="20009"/>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15B1-435A-284E-B4F8-02B4321FBE9B}"/>
              </a:ext>
            </a:extLst>
          </p:cNvPr>
          <p:cNvSpPr>
            <a:spLocks noGrp="1"/>
          </p:cNvSpPr>
          <p:nvPr>
            <p:ph type="title"/>
          </p:nvPr>
        </p:nvSpPr>
        <p:spPr>
          <a:xfrm>
            <a:off x="239260" y="114605"/>
            <a:ext cx="8229600" cy="731665"/>
          </a:xfrm>
        </p:spPr>
        <p:txBody>
          <a:bodyPr>
            <a:normAutofit fontScale="90000"/>
          </a:bodyPr>
          <a:lstStyle/>
          <a:p>
            <a:r>
              <a:rPr lang="en-US" dirty="0"/>
              <a:t>GAN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82834C-1879-1349-9782-2C6231E7A0F4}"/>
                  </a:ext>
                </a:extLst>
              </p:cNvPr>
              <p:cNvSpPr>
                <a:spLocks noGrp="1"/>
              </p:cNvSpPr>
              <p:nvPr>
                <p:ph idx="1"/>
              </p:nvPr>
            </p:nvSpPr>
            <p:spPr>
              <a:xfrm>
                <a:off x="152400" y="800100"/>
                <a:ext cx="8991600" cy="5257800"/>
              </a:xfrm>
            </p:spPr>
            <p:txBody>
              <a:bodyPr/>
              <a:lstStyle/>
              <a:p>
                <a:pPr marL="400050" lvl="1" indent="0">
                  <a:buNone/>
                </a:pPr>
                <a14:m>
                  <m:oMath xmlns:m="http://schemas.openxmlformats.org/officeDocument/2006/math">
                    <m:sSub>
                      <m:sSubPr>
                        <m:ctrlPr>
                          <a:rPr lang="en-US" sz="2400" i="1" smtClean="0">
                            <a:solidFill>
                              <a:srgbClr val="00B050"/>
                            </a:solidFill>
                            <a:latin typeface="Cambria Math" panose="02040503050406030204" pitchFamily="18" charset="0"/>
                          </a:rPr>
                        </m:ctrlPr>
                      </m:sSubPr>
                      <m:e>
                        <m:r>
                          <m:rPr>
                            <m:sty m:val="p"/>
                          </m:rPr>
                          <a:rPr lang="en-US" sz="2400" b="0" i="0" smtClean="0">
                            <a:solidFill>
                              <a:srgbClr val="00B050"/>
                            </a:solidFill>
                            <a:latin typeface="Cambria Math" panose="02040503050406030204" pitchFamily="18" charset="0"/>
                          </a:rPr>
                          <m:t>min</m:t>
                        </m:r>
                      </m:e>
                      <m:sub>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b="0" i="1" smtClean="0">
                                <a:solidFill>
                                  <a:srgbClr val="00B050"/>
                                </a:solidFill>
                                <a:latin typeface="Cambria Math" panose="02040503050406030204" pitchFamily="18" charset="0"/>
                              </a:rPr>
                              <m:t>𝐺</m:t>
                            </m:r>
                          </m:sub>
                        </m:sSub>
                      </m:sub>
                    </m:sSub>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𝔼</m:t>
                        </m:r>
                      </m:e>
                      <m:sub>
                        <m:r>
                          <a:rPr lang="en-US" sz="2400" i="1">
                            <a:solidFill>
                              <a:srgbClr val="00B050"/>
                            </a:solidFill>
                            <a:latin typeface="Cambria Math" panose="02040503050406030204" pitchFamily="18" charset="0"/>
                            <a:ea typeface="Cambria Math" panose="02040503050406030204" pitchFamily="18" charset="0"/>
                          </a:rPr>
                          <m:t>𝑧</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𝑝</m:t>
                        </m:r>
                      </m:sub>
                    </m:sSub>
                    <m:r>
                      <a:rPr lang="en-US" sz="2400" b="0" i="0" smtClean="0">
                        <a:solidFill>
                          <a:srgbClr val="00B050"/>
                        </a:solidFill>
                        <a:latin typeface="Cambria Math" panose="02040503050406030204" pitchFamily="18" charset="0"/>
                        <a:ea typeface="Cambria Math" panose="02040503050406030204" pitchFamily="18" charset="0"/>
                      </a:rPr>
                      <m:t> </m:t>
                    </m:r>
                    <m:r>
                      <m:rPr>
                        <m:sty m:val="p"/>
                      </m:rPr>
                      <a:rPr lang="en-US" sz="2400" smtClean="0">
                        <a:solidFill>
                          <a:srgbClr val="00B050"/>
                        </a:solidFill>
                        <a:latin typeface="Cambria Math" panose="02040503050406030204" pitchFamily="18" charset="0"/>
                        <a:ea typeface="Cambria Math" panose="02040503050406030204" pitchFamily="18" charset="0"/>
                      </a:rPr>
                      <m:t>log</m:t>
                    </m:r>
                    <m:r>
                      <a:rPr lang="en-US" sz="2400" i="1">
                        <a:solidFill>
                          <a:srgbClr val="00B050"/>
                        </a:solidFill>
                        <a:latin typeface="Cambria Math" panose="02040503050406030204" pitchFamily="18" charset="0"/>
                        <a:ea typeface="Cambria Math" panose="02040503050406030204" pitchFamily="18" charset="0"/>
                      </a:rPr>
                      <m:t>⁡(1−</m:t>
                    </m:r>
                    <m:r>
                      <a:rPr lang="en-US" sz="2400" i="1">
                        <a:solidFill>
                          <a:srgbClr val="00B050"/>
                        </a:solidFill>
                        <a:latin typeface="Cambria Math" panose="02040503050406030204" pitchFamily="18" charset="0"/>
                        <a:ea typeface="Cambria Math" panose="02040503050406030204" pitchFamily="18" charset="0"/>
                      </a:rPr>
                      <m:t>𝐷</m:t>
                    </m:r>
                    <m:d>
                      <m:dPr>
                        <m:ctrlPr>
                          <a:rPr lang="en-US" sz="2400" i="1">
                            <a:solidFill>
                              <a:srgbClr val="00B050"/>
                            </a:solidFill>
                            <a:latin typeface="Cambria Math" panose="02040503050406030204" pitchFamily="18" charset="0"/>
                            <a:ea typeface="Cambria Math" panose="02040503050406030204" pitchFamily="18" charset="0"/>
                          </a:rPr>
                        </m:ctrlPr>
                      </m:dPr>
                      <m:e>
                        <m:r>
                          <a:rPr lang="en-US" sz="2400" i="1">
                            <a:solidFill>
                              <a:srgbClr val="00B050"/>
                            </a:solidFill>
                            <a:latin typeface="Cambria Math" panose="02040503050406030204" pitchFamily="18" charset="0"/>
                            <a:ea typeface="Cambria Math" panose="02040503050406030204" pitchFamily="18" charset="0"/>
                          </a:rPr>
                          <m:t>𝐺</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𝑧</m:t>
                        </m:r>
                        <m:r>
                          <a:rPr lang="en-US" sz="2400" i="1">
                            <a:solidFill>
                              <a:srgbClr val="00B050"/>
                            </a:solidFill>
                            <a:latin typeface="Cambria Math" panose="02040503050406030204" pitchFamily="18" charset="0"/>
                            <a:ea typeface="Cambria Math" panose="02040503050406030204" pitchFamily="18" charset="0"/>
                          </a:rPr>
                          <m:t>)</m:t>
                        </m:r>
                      </m:e>
                    </m:d>
                    <m:r>
                      <a:rPr lang="en-US" sz="2400" i="1">
                        <a:solidFill>
                          <a:srgbClr val="00B050"/>
                        </a:solidFill>
                        <a:latin typeface="Cambria Math" panose="02040503050406030204" pitchFamily="18" charset="0"/>
                        <a:ea typeface="Cambria Math" panose="02040503050406030204" pitchFamily="18" charset="0"/>
                      </a:rPr>
                      <m:t>)</m:t>
                    </m:r>
                  </m:oMath>
                </a14:m>
                <a:r>
                  <a:rPr lang="en-US" sz="2400" dirty="0">
                    <a:solidFill>
                      <a:srgbClr val="00B050"/>
                    </a:solidFill>
                  </a:rPr>
                  <a:t> </a:t>
                </a:r>
                <a:r>
                  <a:rPr lang="en-US" sz="2400" dirty="0"/>
                  <a:t>vs. </a:t>
                </a:r>
                <a14:m>
                  <m:oMath xmlns:m="http://schemas.openxmlformats.org/officeDocument/2006/math">
                    <m:sSub>
                      <m:sSubPr>
                        <m:ctrlPr>
                          <a:rPr lang="en-US" sz="2400" i="1" smtClean="0">
                            <a:solidFill>
                              <a:srgbClr val="00B050"/>
                            </a:solidFill>
                            <a:latin typeface="Cambria Math" panose="02040503050406030204" pitchFamily="18" charset="0"/>
                          </a:rPr>
                        </m:ctrlPr>
                      </m:sSubPr>
                      <m:e>
                        <m:r>
                          <m:rPr>
                            <m:sty m:val="p"/>
                          </m:rPr>
                          <a:rPr lang="en-US" sz="2400">
                            <a:solidFill>
                              <a:srgbClr val="00B050"/>
                            </a:solidFill>
                            <a:latin typeface="Cambria Math" panose="02040503050406030204" pitchFamily="18" charset="0"/>
                          </a:rPr>
                          <m:t>m</m:t>
                        </m:r>
                        <m:r>
                          <m:rPr>
                            <m:sty m:val="p"/>
                          </m:rPr>
                          <a:rPr lang="en-US" sz="2400" b="0" i="0" smtClean="0">
                            <a:solidFill>
                              <a:srgbClr val="00B050"/>
                            </a:solidFill>
                            <a:latin typeface="Cambria Math" panose="02040503050406030204" pitchFamily="18" charset="0"/>
                          </a:rPr>
                          <m:t>ax</m:t>
                        </m:r>
                      </m:e>
                      <m:sub>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𝐺</m:t>
                            </m:r>
                          </m:sub>
                        </m:sSub>
                      </m:sub>
                    </m:sSub>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ea typeface="Cambria Math" panose="02040503050406030204" pitchFamily="18" charset="0"/>
                          </a:rPr>
                          <m:t>𝔼</m:t>
                        </m:r>
                      </m:e>
                      <m:sub>
                        <m:r>
                          <a:rPr lang="en-US" sz="2400" i="1">
                            <a:solidFill>
                              <a:srgbClr val="00B050"/>
                            </a:solidFill>
                            <a:latin typeface="Cambria Math" panose="02040503050406030204" pitchFamily="18" charset="0"/>
                            <a:ea typeface="Cambria Math" panose="02040503050406030204" pitchFamily="18" charset="0"/>
                          </a:rPr>
                          <m:t>𝑧</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𝑝</m:t>
                        </m:r>
                      </m:sub>
                    </m:sSub>
                    <m:r>
                      <a:rPr lang="en-US" sz="2400">
                        <a:solidFill>
                          <a:srgbClr val="00B050"/>
                        </a:solidFill>
                        <a:latin typeface="Cambria Math" panose="02040503050406030204" pitchFamily="18" charset="0"/>
                        <a:ea typeface="Cambria Math" panose="02040503050406030204" pitchFamily="18" charset="0"/>
                      </a:rPr>
                      <m:t> </m:t>
                    </m:r>
                    <m:r>
                      <m:rPr>
                        <m:sty m:val="p"/>
                      </m:rPr>
                      <a:rPr lang="en-US" sz="2400" smtClean="0">
                        <a:solidFill>
                          <a:srgbClr val="00B050"/>
                        </a:solidFill>
                        <a:latin typeface="Cambria Math" panose="02040503050406030204" pitchFamily="18" charset="0"/>
                        <a:ea typeface="Cambria Math" panose="02040503050406030204" pitchFamily="18" charset="0"/>
                      </a:rPr>
                      <m:t>log</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𝐷</m:t>
                    </m:r>
                    <m:d>
                      <m:dPr>
                        <m:ctrlPr>
                          <a:rPr lang="en-US" sz="2400" i="1">
                            <a:solidFill>
                              <a:srgbClr val="00B050"/>
                            </a:solidFill>
                            <a:latin typeface="Cambria Math" panose="02040503050406030204" pitchFamily="18" charset="0"/>
                            <a:ea typeface="Cambria Math" panose="02040503050406030204" pitchFamily="18" charset="0"/>
                          </a:rPr>
                        </m:ctrlPr>
                      </m:dPr>
                      <m:e>
                        <m:r>
                          <a:rPr lang="en-US" sz="2400" i="1">
                            <a:solidFill>
                              <a:srgbClr val="00B050"/>
                            </a:solidFill>
                            <a:latin typeface="Cambria Math" panose="02040503050406030204" pitchFamily="18" charset="0"/>
                            <a:ea typeface="Cambria Math" panose="02040503050406030204" pitchFamily="18" charset="0"/>
                          </a:rPr>
                          <m:t>𝐺</m:t>
                        </m:r>
                        <m:r>
                          <a:rPr lang="en-US" sz="2400" i="1">
                            <a:solidFill>
                              <a:srgbClr val="00B050"/>
                            </a:solidFill>
                            <a:latin typeface="Cambria Math" panose="02040503050406030204" pitchFamily="18" charset="0"/>
                            <a:ea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𝑧</m:t>
                        </m:r>
                        <m:r>
                          <a:rPr lang="en-US" sz="2400" i="1">
                            <a:solidFill>
                              <a:srgbClr val="00B050"/>
                            </a:solidFill>
                            <a:latin typeface="Cambria Math" panose="02040503050406030204" pitchFamily="18" charset="0"/>
                            <a:ea typeface="Cambria Math" panose="02040503050406030204" pitchFamily="18" charset="0"/>
                          </a:rPr>
                          <m:t>)</m:t>
                        </m:r>
                      </m:e>
                    </m:d>
                    <m:r>
                      <a:rPr lang="en-US" sz="2400" i="1">
                        <a:solidFill>
                          <a:srgbClr val="00B050"/>
                        </a:solidFill>
                        <a:latin typeface="Cambria Math" panose="02040503050406030204" pitchFamily="18" charset="0"/>
                        <a:ea typeface="Cambria Math" panose="02040503050406030204" pitchFamily="18" charset="0"/>
                      </a:rPr>
                      <m:t>)</m:t>
                    </m:r>
                  </m:oMath>
                </a14:m>
                <a:endParaRPr lang="en-US" sz="2400" dirty="0">
                  <a:solidFill>
                    <a:srgbClr val="C00000"/>
                  </a:solidFill>
                </a:endParaRPr>
              </a:p>
            </p:txBody>
          </p:sp>
        </mc:Choice>
        <mc:Fallback xmlns="">
          <p:sp>
            <p:nvSpPr>
              <p:cNvPr id="3" name="Content Placeholder 2">
                <a:extLst>
                  <a:ext uri="{FF2B5EF4-FFF2-40B4-BE49-F238E27FC236}">
                    <a16:creationId xmlns:a16="http://schemas.microsoft.com/office/drawing/2014/main" id="{D382834C-1879-1349-9782-2C6231E7A0F4}"/>
                  </a:ext>
                </a:extLst>
              </p:cNvPr>
              <p:cNvSpPr>
                <a:spLocks noGrp="1" noRot="1" noChangeAspect="1" noMove="1" noResize="1" noEditPoints="1" noAdjustHandles="1" noChangeArrowheads="1" noChangeShapeType="1" noTextEdit="1"/>
              </p:cNvSpPr>
              <p:nvPr>
                <p:ph idx="1"/>
              </p:nvPr>
            </p:nvSpPr>
            <p:spPr>
              <a:xfrm>
                <a:off x="152400" y="800100"/>
                <a:ext cx="8991600" cy="5257800"/>
              </a:xfrm>
              <a:blipFill>
                <a:blip r:embed="rId3"/>
                <a:stretch>
                  <a:fillRect t="-811"/>
                </a:stretch>
              </a:blipFill>
            </p:spPr>
            <p:txBody>
              <a:bodyPr/>
              <a:lstStyle/>
              <a:p>
                <a:r>
                  <a:rPr lang="en-US">
                    <a:noFill/>
                  </a:rPr>
                  <a:t> </a:t>
                </a:r>
              </a:p>
            </p:txBody>
          </p:sp>
        </mc:Fallback>
      </mc:AlternateContent>
      <p:pic>
        <p:nvPicPr>
          <p:cNvPr id="5" name="圖片 10">
            <a:extLst>
              <a:ext uri="{FF2B5EF4-FFF2-40B4-BE49-F238E27FC236}">
                <a16:creationId xmlns:a16="http://schemas.microsoft.com/office/drawing/2014/main" id="{3F5993CD-1E87-B046-8507-F30019E7A0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45277" y="1447800"/>
            <a:ext cx="2405846" cy="487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DCA57A-8D96-CB41-B239-E40F050353BF}"/>
                  </a:ext>
                </a:extLst>
              </p:cNvPr>
              <p:cNvSpPr txBox="1"/>
              <p:nvPr/>
            </p:nvSpPr>
            <p:spPr>
              <a:xfrm>
                <a:off x="3352800" y="5269468"/>
                <a:ext cx="18710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800" b="0" i="1" dirty="0" smtClean="0">
                          <a:solidFill>
                            <a:srgbClr val="00B050"/>
                          </a:solidFill>
                          <a:latin typeface="Cambria Math" panose="02040503050406030204" pitchFamily="18" charset="0"/>
                        </a:rPr>
                        <m:t>log</m:t>
                      </m:r>
                      <m:r>
                        <a:rPr lang="en-US" sz="1800" b="0" i="1" dirty="0" smtClean="0">
                          <a:solidFill>
                            <a:srgbClr val="00B050"/>
                          </a:solidFill>
                          <a:latin typeface="Cambria Math" panose="02040503050406030204" pitchFamily="18" charset="0"/>
                        </a:rPr>
                        <m:t>⁡(1−</m:t>
                      </m:r>
                      <m:r>
                        <a:rPr lang="en-US" sz="1800" b="0" i="1" dirty="0" smtClean="0">
                          <a:solidFill>
                            <a:srgbClr val="00B050"/>
                          </a:solidFill>
                          <a:latin typeface="Cambria Math" panose="02040503050406030204" pitchFamily="18" charset="0"/>
                        </a:rPr>
                        <m:t>𝐷</m:t>
                      </m:r>
                      <m:r>
                        <a:rPr lang="en-US" sz="1800" b="0" i="1" dirty="0" smtClean="0">
                          <a:solidFill>
                            <a:srgbClr val="00B050"/>
                          </a:solidFill>
                          <a:latin typeface="Cambria Math" panose="02040503050406030204" pitchFamily="18" charset="0"/>
                        </a:rPr>
                        <m:t>(</m:t>
                      </m:r>
                      <m:r>
                        <a:rPr lang="en-US" sz="1800" b="0" i="1" dirty="0" smtClean="0">
                          <a:solidFill>
                            <a:srgbClr val="00B050"/>
                          </a:solidFill>
                          <a:latin typeface="Cambria Math" panose="02040503050406030204" pitchFamily="18" charset="0"/>
                        </a:rPr>
                        <m:t>𝐺</m:t>
                      </m:r>
                      <m:r>
                        <a:rPr lang="en-US" sz="1800" b="0" i="1" dirty="0" smtClean="0">
                          <a:solidFill>
                            <a:srgbClr val="00B050"/>
                          </a:solidFill>
                          <a:latin typeface="Cambria Math" panose="02040503050406030204" pitchFamily="18" charset="0"/>
                        </a:rPr>
                        <m:t>(</m:t>
                      </m:r>
                      <m:r>
                        <a:rPr lang="en-US" sz="1800" b="0" i="1" dirty="0" smtClean="0">
                          <a:solidFill>
                            <a:srgbClr val="00B050"/>
                          </a:solidFill>
                          <a:latin typeface="Cambria Math" panose="02040503050406030204" pitchFamily="18" charset="0"/>
                        </a:rPr>
                        <m:t>𝑧</m:t>
                      </m:r>
                      <m:r>
                        <a:rPr lang="en-US" sz="1800" b="0" i="1" dirty="0" smtClean="0">
                          <a:solidFill>
                            <a:srgbClr val="00B050"/>
                          </a:solidFill>
                          <a:latin typeface="Cambria Math" panose="02040503050406030204" pitchFamily="18" charset="0"/>
                        </a:rPr>
                        <m:t>))</m:t>
                      </m:r>
                    </m:oMath>
                  </m:oMathPara>
                </a14:m>
                <a:endParaRPr lang="en-US" sz="1800" b="0" dirty="0">
                  <a:solidFill>
                    <a:srgbClr val="00B050"/>
                  </a:solidFill>
                </a:endParaRPr>
              </a:p>
            </p:txBody>
          </p:sp>
        </mc:Choice>
        <mc:Fallback xmlns="">
          <p:sp>
            <p:nvSpPr>
              <p:cNvPr id="8" name="TextBox 7">
                <a:extLst>
                  <a:ext uri="{FF2B5EF4-FFF2-40B4-BE49-F238E27FC236}">
                    <a16:creationId xmlns:a16="http://schemas.microsoft.com/office/drawing/2014/main" id="{78DCA57A-8D96-CB41-B239-E40F050353BF}"/>
                  </a:ext>
                </a:extLst>
              </p:cNvPr>
              <p:cNvSpPr txBox="1">
                <a:spLocks noRot="1" noChangeAspect="1" noMove="1" noResize="1" noEditPoints="1" noAdjustHandles="1" noChangeArrowheads="1" noChangeShapeType="1" noTextEdit="1"/>
              </p:cNvSpPr>
              <p:nvPr/>
            </p:nvSpPr>
            <p:spPr>
              <a:xfrm>
                <a:off x="3352800" y="5269468"/>
                <a:ext cx="1871025"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D9C133-342E-BC4E-A237-6AB276AFEAF5}"/>
                  </a:ext>
                </a:extLst>
              </p:cNvPr>
              <p:cNvSpPr txBox="1"/>
              <p:nvPr/>
            </p:nvSpPr>
            <p:spPr>
              <a:xfrm>
                <a:off x="3902586" y="2295464"/>
                <a:ext cx="16401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dirty="0" smtClean="0">
                          <a:solidFill>
                            <a:srgbClr val="00B050"/>
                          </a:solidFill>
                          <a:latin typeface="Cambria Math" panose="02040503050406030204" pitchFamily="18" charset="0"/>
                        </a:rPr>
                        <m:t>−</m:t>
                      </m:r>
                      <m:r>
                        <m:rPr>
                          <m:sty m:val="p"/>
                        </m:rPr>
                        <a:rPr lang="en-US" sz="1800" b="0" i="1" dirty="0" smtClean="0">
                          <a:solidFill>
                            <a:srgbClr val="00B050"/>
                          </a:solidFill>
                          <a:latin typeface="Cambria Math" panose="02040503050406030204" pitchFamily="18" charset="0"/>
                        </a:rPr>
                        <m:t>log</m:t>
                      </m:r>
                      <m:r>
                        <a:rPr lang="en-US" sz="1800" b="0" i="1" dirty="0" smtClean="0">
                          <a:solidFill>
                            <a:srgbClr val="00B050"/>
                          </a:solidFill>
                          <a:latin typeface="Cambria Math" panose="02040503050406030204" pitchFamily="18" charset="0"/>
                        </a:rPr>
                        <m:t>⁡(</m:t>
                      </m:r>
                      <m:r>
                        <a:rPr lang="en-US" sz="1800" b="0" i="1" dirty="0" smtClean="0">
                          <a:solidFill>
                            <a:srgbClr val="00B050"/>
                          </a:solidFill>
                          <a:latin typeface="Cambria Math" panose="02040503050406030204" pitchFamily="18" charset="0"/>
                        </a:rPr>
                        <m:t>𝐷</m:t>
                      </m:r>
                      <m:r>
                        <a:rPr lang="en-US" sz="1800" b="0" i="1" dirty="0" smtClean="0">
                          <a:solidFill>
                            <a:srgbClr val="00B050"/>
                          </a:solidFill>
                          <a:latin typeface="Cambria Math" panose="02040503050406030204" pitchFamily="18" charset="0"/>
                        </a:rPr>
                        <m:t>(</m:t>
                      </m:r>
                      <m:r>
                        <a:rPr lang="en-US" sz="1800" b="0" i="1" dirty="0" smtClean="0">
                          <a:solidFill>
                            <a:srgbClr val="00B050"/>
                          </a:solidFill>
                          <a:latin typeface="Cambria Math" panose="02040503050406030204" pitchFamily="18" charset="0"/>
                        </a:rPr>
                        <m:t>𝐺</m:t>
                      </m:r>
                      <m:r>
                        <a:rPr lang="en-US" sz="1800" b="0" i="1" dirty="0" smtClean="0">
                          <a:solidFill>
                            <a:srgbClr val="00B050"/>
                          </a:solidFill>
                          <a:latin typeface="Cambria Math" panose="02040503050406030204" pitchFamily="18" charset="0"/>
                        </a:rPr>
                        <m:t>(</m:t>
                      </m:r>
                      <m:r>
                        <a:rPr lang="en-US" sz="1800" b="0" i="1" dirty="0" smtClean="0">
                          <a:solidFill>
                            <a:srgbClr val="00B050"/>
                          </a:solidFill>
                          <a:latin typeface="Cambria Math" panose="02040503050406030204" pitchFamily="18" charset="0"/>
                        </a:rPr>
                        <m:t>𝑧</m:t>
                      </m:r>
                      <m:r>
                        <a:rPr lang="en-US" sz="1800" b="0" i="1" dirty="0" smtClean="0">
                          <a:solidFill>
                            <a:srgbClr val="00B050"/>
                          </a:solidFill>
                          <a:latin typeface="Cambria Math" panose="02040503050406030204" pitchFamily="18" charset="0"/>
                        </a:rPr>
                        <m:t>))</m:t>
                      </m:r>
                    </m:oMath>
                  </m:oMathPara>
                </a14:m>
                <a:endParaRPr lang="en-US" sz="1800" b="0" dirty="0">
                  <a:solidFill>
                    <a:srgbClr val="00B050"/>
                  </a:solidFill>
                </a:endParaRPr>
              </a:p>
            </p:txBody>
          </p:sp>
        </mc:Choice>
        <mc:Fallback xmlns="">
          <p:sp>
            <p:nvSpPr>
              <p:cNvPr id="9" name="TextBox 8">
                <a:extLst>
                  <a:ext uri="{FF2B5EF4-FFF2-40B4-BE49-F238E27FC236}">
                    <a16:creationId xmlns:a16="http://schemas.microsoft.com/office/drawing/2014/main" id="{E8D9C133-342E-BC4E-A237-6AB276AFEAF5}"/>
                  </a:ext>
                </a:extLst>
              </p:cNvPr>
              <p:cNvSpPr txBox="1">
                <a:spLocks noRot="1" noChangeAspect="1" noMove="1" noResize="1" noEditPoints="1" noAdjustHandles="1" noChangeArrowheads="1" noChangeShapeType="1" noTextEdit="1"/>
              </p:cNvSpPr>
              <p:nvPr/>
            </p:nvSpPr>
            <p:spPr>
              <a:xfrm>
                <a:off x="3902586" y="2295464"/>
                <a:ext cx="1640193" cy="369332"/>
              </a:xfrm>
              <a:prstGeom prst="rect">
                <a:avLst/>
              </a:prstGeom>
              <a:blipFill>
                <a:blip r:embed="rId6"/>
                <a:stretch>
                  <a:fillRect b="-1666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3627F59-C093-074F-A685-C94300843347}"/>
              </a:ext>
            </a:extLst>
          </p:cNvPr>
          <p:cNvCxnSpPr/>
          <p:nvPr/>
        </p:nvCxnSpPr>
        <p:spPr bwMode="auto">
          <a:xfrm flipV="1">
            <a:off x="2133600" y="4200464"/>
            <a:ext cx="15240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854EA6F6-EDA1-3D40-8D3F-9929091C8979}"/>
              </a:ext>
            </a:extLst>
          </p:cNvPr>
          <p:cNvSpPr txBox="1"/>
          <p:nvPr/>
        </p:nvSpPr>
        <p:spPr>
          <a:xfrm>
            <a:off x="503673" y="4638207"/>
            <a:ext cx="1905000" cy="1477328"/>
          </a:xfrm>
          <a:prstGeom prst="rect">
            <a:avLst/>
          </a:prstGeom>
          <a:noFill/>
        </p:spPr>
        <p:txBody>
          <a:bodyPr wrap="square" rtlCol="0">
            <a:spAutoFit/>
          </a:bodyPr>
          <a:lstStyle/>
          <a:p>
            <a:r>
              <a:rPr lang="en-US" sz="1800" b="0" dirty="0"/>
              <a:t>Want to learn from confidently rejected sample but gradients here are small</a:t>
            </a:r>
          </a:p>
        </p:txBody>
      </p:sp>
      <p:cxnSp>
        <p:nvCxnSpPr>
          <p:cNvPr id="10" name="Straight Arrow Connector 9">
            <a:extLst>
              <a:ext uri="{FF2B5EF4-FFF2-40B4-BE49-F238E27FC236}">
                <a16:creationId xmlns:a16="http://schemas.microsoft.com/office/drawing/2014/main" id="{100362F0-967A-1B48-8B20-3FD4B9143D7A}"/>
              </a:ext>
            </a:extLst>
          </p:cNvPr>
          <p:cNvCxnSpPr>
            <a:cxnSpLocks/>
          </p:cNvCxnSpPr>
          <p:nvPr/>
        </p:nvCxnSpPr>
        <p:spPr bwMode="auto">
          <a:xfrm flipH="1">
            <a:off x="5638802" y="5147130"/>
            <a:ext cx="816610" cy="8644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25D7FAFE-E92B-984C-9909-1186E96C8CBA}"/>
              </a:ext>
            </a:extLst>
          </p:cNvPr>
          <p:cNvSpPr txBox="1"/>
          <p:nvPr/>
        </p:nvSpPr>
        <p:spPr>
          <a:xfrm>
            <a:off x="6455412" y="4856736"/>
            <a:ext cx="2536188" cy="1477328"/>
          </a:xfrm>
          <a:prstGeom prst="rect">
            <a:avLst/>
          </a:prstGeom>
          <a:noFill/>
        </p:spPr>
        <p:txBody>
          <a:bodyPr wrap="square" rtlCol="0">
            <a:spAutoFit/>
          </a:bodyPr>
          <a:lstStyle/>
          <a:p>
            <a:r>
              <a:rPr lang="en-US" sz="1800" b="0" dirty="0"/>
              <a:t>These samples already fool the discriminator so we don’t need large gradients here</a:t>
            </a:r>
          </a:p>
        </p:txBody>
      </p:sp>
      <p:cxnSp>
        <p:nvCxnSpPr>
          <p:cNvPr id="14" name="Straight Arrow Connector 13">
            <a:extLst>
              <a:ext uri="{FF2B5EF4-FFF2-40B4-BE49-F238E27FC236}">
                <a16:creationId xmlns:a16="http://schemas.microsoft.com/office/drawing/2014/main" id="{FBF92A9F-4EB7-324C-AD47-BFC38FEA8BCC}"/>
              </a:ext>
            </a:extLst>
          </p:cNvPr>
          <p:cNvCxnSpPr/>
          <p:nvPr/>
        </p:nvCxnSpPr>
        <p:spPr bwMode="auto">
          <a:xfrm flipV="1">
            <a:off x="2078988" y="2109537"/>
            <a:ext cx="15240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93EFB4E-A54C-DC49-A77E-BA7FB5896694}"/>
              </a:ext>
            </a:extLst>
          </p:cNvPr>
          <p:cNvCxnSpPr>
            <a:cxnSpLocks/>
          </p:cNvCxnSpPr>
          <p:nvPr/>
        </p:nvCxnSpPr>
        <p:spPr bwMode="auto">
          <a:xfrm flipH="1">
            <a:off x="5638802" y="3089730"/>
            <a:ext cx="816610" cy="8644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689EC416-10B6-9C4B-9251-D2E20F762922}"/>
              </a:ext>
            </a:extLst>
          </p:cNvPr>
          <p:cNvSpPr txBox="1"/>
          <p:nvPr/>
        </p:nvSpPr>
        <p:spPr>
          <a:xfrm>
            <a:off x="6455412" y="2799336"/>
            <a:ext cx="2307588" cy="646331"/>
          </a:xfrm>
          <a:prstGeom prst="rect">
            <a:avLst/>
          </a:prstGeom>
          <a:noFill/>
        </p:spPr>
        <p:txBody>
          <a:bodyPr wrap="square" rtlCol="0">
            <a:spAutoFit/>
          </a:bodyPr>
          <a:lstStyle/>
          <a:p>
            <a:r>
              <a:rPr lang="en-US" sz="1800" b="0" dirty="0"/>
              <a:t>Small gradients for high-quality samples</a:t>
            </a:r>
          </a:p>
        </p:txBody>
      </p:sp>
      <p:sp>
        <p:nvSpPr>
          <p:cNvPr id="18" name="TextBox 17">
            <a:extLst>
              <a:ext uri="{FF2B5EF4-FFF2-40B4-BE49-F238E27FC236}">
                <a16:creationId xmlns:a16="http://schemas.microsoft.com/office/drawing/2014/main" id="{3EE694FA-4F03-4F4F-B343-A88E13073EA2}"/>
              </a:ext>
            </a:extLst>
          </p:cNvPr>
          <p:cNvSpPr txBox="1"/>
          <p:nvPr/>
        </p:nvSpPr>
        <p:spPr>
          <a:xfrm>
            <a:off x="685800" y="2715933"/>
            <a:ext cx="2307588" cy="646331"/>
          </a:xfrm>
          <a:prstGeom prst="rect">
            <a:avLst/>
          </a:prstGeom>
          <a:noFill/>
        </p:spPr>
        <p:txBody>
          <a:bodyPr wrap="square" rtlCol="0">
            <a:spAutoFit/>
          </a:bodyPr>
          <a:lstStyle/>
          <a:p>
            <a:r>
              <a:rPr lang="en-US" sz="1800" b="0" dirty="0"/>
              <a:t>Large gradients for low-quality samples</a:t>
            </a:r>
          </a:p>
        </p:txBody>
      </p:sp>
      <p:sp>
        <p:nvSpPr>
          <p:cNvPr id="19" name="TextBox 18">
            <a:extLst>
              <a:ext uri="{FF2B5EF4-FFF2-40B4-BE49-F238E27FC236}">
                <a16:creationId xmlns:a16="http://schemas.microsoft.com/office/drawing/2014/main" id="{131D0787-40E7-3A4A-8D1E-FF092EFE0E23}"/>
              </a:ext>
            </a:extLst>
          </p:cNvPr>
          <p:cNvSpPr txBox="1"/>
          <p:nvPr/>
        </p:nvSpPr>
        <p:spPr>
          <a:xfrm>
            <a:off x="7533190" y="6548735"/>
            <a:ext cx="1600200" cy="276999"/>
          </a:xfrm>
          <a:prstGeom prst="rect">
            <a:avLst/>
          </a:prstGeom>
          <a:noFill/>
        </p:spPr>
        <p:txBody>
          <a:bodyPr wrap="square" rtlCol="0">
            <a:spAutoFit/>
          </a:bodyPr>
          <a:lstStyle/>
          <a:p>
            <a:pPr algn="r"/>
            <a:r>
              <a:rPr lang="en-US" sz="1200" b="0" dirty="0">
                <a:hlinkClick r:id="rId7"/>
              </a:rPr>
              <a:t>Figure source</a:t>
            </a:r>
            <a:endParaRPr lang="en-US" sz="1200" b="0" dirty="0"/>
          </a:p>
        </p:txBody>
      </p:sp>
      <p:sp>
        <p:nvSpPr>
          <p:cNvPr id="20" name="Rectangle 19">
            <a:extLst>
              <a:ext uri="{FF2B5EF4-FFF2-40B4-BE49-F238E27FC236}">
                <a16:creationId xmlns:a16="http://schemas.microsoft.com/office/drawing/2014/main" id="{D617B252-EFD9-B943-A078-8F69960F1E5C}"/>
              </a:ext>
            </a:extLst>
          </p:cNvPr>
          <p:cNvSpPr/>
          <p:nvPr/>
        </p:nvSpPr>
        <p:spPr>
          <a:xfrm>
            <a:off x="1332853" y="3778886"/>
            <a:ext cx="2324748" cy="523220"/>
          </a:xfrm>
          <a:prstGeom prst="rect">
            <a:avLst/>
          </a:prstGeom>
        </p:spPr>
        <p:txBody>
          <a:bodyPr wrap="square">
            <a:spAutoFit/>
          </a:bodyPr>
          <a:lstStyle/>
          <a:p>
            <a:pPr algn="ctr"/>
            <a:r>
              <a:rPr lang="en-US" sz="1400" b="0" dirty="0"/>
              <a:t>Low discriminator score (low-quality samples)</a:t>
            </a:r>
            <a:endParaRPr lang="en-US" sz="1400" dirty="0"/>
          </a:p>
        </p:txBody>
      </p:sp>
      <p:sp>
        <p:nvSpPr>
          <p:cNvPr id="21" name="Rectangle 20">
            <a:extLst>
              <a:ext uri="{FF2B5EF4-FFF2-40B4-BE49-F238E27FC236}">
                <a16:creationId xmlns:a16="http://schemas.microsoft.com/office/drawing/2014/main" id="{C1DB7A6B-3C93-7E45-A0FA-645969934D7C}"/>
              </a:ext>
            </a:extLst>
          </p:cNvPr>
          <p:cNvSpPr/>
          <p:nvPr/>
        </p:nvSpPr>
        <p:spPr>
          <a:xfrm>
            <a:off x="5719900" y="3767051"/>
            <a:ext cx="2324748" cy="523220"/>
          </a:xfrm>
          <a:prstGeom prst="rect">
            <a:avLst/>
          </a:prstGeom>
        </p:spPr>
        <p:txBody>
          <a:bodyPr wrap="square">
            <a:spAutoFit/>
          </a:bodyPr>
          <a:lstStyle/>
          <a:p>
            <a:pPr algn="ctr"/>
            <a:r>
              <a:rPr lang="en-US" sz="1400" b="0" dirty="0"/>
              <a:t>High discriminator score (high-quality samples)</a:t>
            </a:r>
            <a:endParaRPr lang="en-US" sz="1400" dirty="0"/>
          </a:p>
        </p:txBody>
      </p:sp>
    </p:spTree>
    <p:custDataLst>
      <p:tags r:id="rId1"/>
    </p:custDataLst>
    <p:extLst>
      <p:ext uri="{BB962C8B-B14F-4D97-AF65-F5344CB8AC3E}">
        <p14:creationId xmlns:p14="http://schemas.microsoft.com/office/powerpoint/2010/main" val="157963962"/>
      </p:ext>
    </p:extLst>
  </p:cSld>
  <p:clrMapOvr>
    <a:masterClrMapping/>
  </p:clrMapOvr>
  <p:transition spd="med" advTm="22971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7" grpId="0"/>
      <p:bldP spid="18" grpId="0"/>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txBox="1">
            <a:spLocks noGrp="1"/>
          </p:cNvSpPr>
          <p:nvPr>
            <p:ph type="title"/>
          </p:nvPr>
        </p:nvSpPr>
        <p:spPr>
          <a:prstGeom prst="rect">
            <a:avLst/>
          </a:prstGeom>
        </p:spPr>
        <p:txBody>
          <a:bodyPr/>
          <a:lstStyle/>
          <a:p>
            <a:r>
              <a:t>Example generator: DCGAN</a:t>
            </a:r>
          </a:p>
        </p:txBody>
      </p:sp>
      <p:sp>
        <p:nvSpPr>
          <p:cNvPr id="290" name="Shape 29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
        <p:nvSpPr>
          <p:cNvPr id="291" name="Shape 291"/>
          <p:cNvSpPr txBox="1"/>
          <p:nvPr/>
        </p:nvSpPr>
        <p:spPr>
          <a:xfrm>
            <a:off x="3118043" y="6404292"/>
            <a:ext cx="2907914"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dirty="0">
                <a:solidFill>
                  <a:schemeClr val="accent2"/>
                </a:solidFill>
              </a:rPr>
              <a:t>Source:</a:t>
            </a:r>
            <a:r>
              <a:rPr dirty="0"/>
              <a:t> </a:t>
            </a:r>
            <a:r>
              <a:rPr u="sng" dirty="0">
                <a:solidFill>
                  <a:srgbClr val="0000FF"/>
                </a:solidFill>
                <a:uFill>
                  <a:solidFill>
                    <a:srgbClr val="0000FF"/>
                  </a:solidFill>
                </a:uFill>
                <a:hlinkClick r:id="rId2"/>
              </a:rPr>
              <a:t>https://arxiv.org/pdf/1511.06434.pdf</a:t>
            </a:r>
          </a:p>
        </p:txBody>
      </p:sp>
      <p:pic>
        <p:nvPicPr>
          <p:cNvPr id="292" name="Screen Shot 2019-05-08 at 12.07.14.png"/>
          <p:cNvPicPr>
            <a:picLocks noChangeAspect="1"/>
          </p:cNvPicPr>
          <p:nvPr/>
        </p:nvPicPr>
        <p:blipFill>
          <a:blip r:embed="rId3"/>
          <a:stretch>
            <a:fillRect/>
          </a:stretch>
        </p:blipFill>
        <p:spPr>
          <a:xfrm>
            <a:off x="457200" y="1381384"/>
            <a:ext cx="8229600" cy="4635376"/>
          </a:xfrm>
          <a:prstGeom prst="rect">
            <a:avLst/>
          </a:prstGeom>
          <a:ln w="12700">
            <a:miter lim="400000"/>
          </a:ln>
        </p:spPr>
      </p:pic>
    </p:spTree>
  </p:cSld>
  <p:clrMapOvr>
    <a:masterClrMapping/>
  </p:clrMapOvr>
  <p:transition spd="med" advTm="182407"/>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02BB-F569-5143-955A-89DDD03E5DAC}"/>
              </a:ext>
            </a:extLst>
          </p:cNvPr>
          <p:cNvSpPr>
            <a:spLocks noGrp="1"/>
          </p:cNvSpPr>
          <p:nvPr>
            <p:ph type="title"/>
          </p:nvPr>
        </p:nvSpPr>
        <p:spPr/>
        <p:txBody>
          <a:bodyPr/>
          <a:lstStyle/>
          <a:p>
            <a:r>
              <a:rPr lang="en-US" dirty="0"/>
              <a:t>Generative tasks</a:t>
            </a:r>
          </a:p>
        </p:txBody>
      </p:sp>
      <p:sp>
        <p:nvSpPr>
          <p:cNvPr id="3" name="Content Placeholder 2">
            <a:extLst>
              <a:ext uri="{FF2B5EF4-FFF2-40B4-BE49-F238E27FC236}">
                <a16:creationId xmlns:a16="http://schemas.microsoft.com/office/drawing/2014/main" id="{3948E93E-700E-6442-BE52-E39665504AA4}"/>
              </a:ext>
            </a:extLst>
          </p:cNvPr>
          <p:cNvSpPr>
            <a:spLocks noGrp="1"/>
          </p:cNvSpPr>
          <p:nvPr>
            <p:ph idx="1"/>
          </p:nvPr>
        </p:nvSpPr>
        <p:spPr>
          <a:xfrm>
            <a:off x="457200" y="1296291"/>
            <a:ext cx="8229600" cy="5257800"/>
          </a:xfrm>
        </p:spPr>
        <p:txBody>
          <a:bodyPr/>
          <a:lstStyle/>
          <a:p>
            <a:pPr marL="457200" indent="-457200">
              <a:buFont typeface="Arial" panose="020B0604020202020204" pitchFamily="34" charset="0"/>
              <a:buChar char="•"/>
            </a:pPr>
            <a:r>
              <a:rPr lang="en-US" dirty="0"/>
              <a:t>Image-to-image translation</a:t>
            </a:r>
          </a:p>
        </p:txBody>
      </p:sp>
      <p:pic>
        <p:nvPicPr>
          <p:cNvPr id="4" name="Picture 3" descr="Screen Shot 2018-04-25 at 2.05.25 PM.png">
            <a:extLst>
              <a:ext uri="{FF2B5EF4-FFF2-40B4-BE49-F238E27FC236}">
                <a16:creationId xmlns:a16="http://schemas.microsoft.com/office/drawing/2014/main" id="{097FF6AA-5724-0A48-AE79-11A7C6B76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133600"/>
            <a:ext cx="8610600" cy="3286470"/>
          </a:xfrm>
          <a:prstGeom prst="rect">
            <a:avLst/>
          </a:prstGeom>
        </p:spPr>
      </p:pic>
      <p:sp>
        <p:nvSpPr>
          <p:cNvPr id="5" name="Rectangle 4">
            <a:extLst>
              <a:ext uri="{FF2B5EF4-FFF2-40B4-BE49-F238E27FC236}">
                <a16:creationId xmlns:a16="http://schemas.microsoft.com/office/drawing/2014/main" id="{69E9E78A-4C87-6E49-ACE5-2D522F185FC5}"/>
              </a:ext>
            </a:extLst>
          </p:cNvPr>
          <p:cNvSpPr/>
          <p:nvPr/>
        </p:nvSpPr>
        <p:spPr>
          <a:xfrm>
            <a:off x="38100" y="5850857"/>
            <a:ext cx="9144000" cy="307777"/>
          </a:xfrm>
          <a:prstGeom prst="rect">
            <a:avLst/>
          </a:prstGeom>
        </p:spPr>
        <p:txBody>
          <a:bodyPr wrap="square">
            <a:spAutoFit/>
          </a:bodyPr>
          <a:lstStyle/>
          <a:p>
            <a:pPr algn="ctr"/>
            <a:r>
              <a:rPr lang="en-US" sz="1400" b="0" dirty="0"/>
              <a:t>P. </a:t>
            </a:r>
            <a:r>
              <a:rPr lang="en-US" sz="1400" b="0" dirty="0" err="1"/>
              <a:t>Isola</a:t>
            </a:r>
            <a:r>
              <a:rPr lang="en-US" sz="1400" b="0" dirty="0"/>
              <a:t>, J.-Y. Zhu, T. Zhou, A. </a:t>
            </a:r>
            <a:r>
              <a:rPr lang="en-US" sz="1400" b="0" dirty="0" err="1"/>
              <a:t>Efros</a:t>
            </a:r>
            <a:r>
              <a:rPr lang="en-US" sz="1400" b="0" dirty="0"/>
              <a:t>, </a:t>
            </a:r>
            <a:r>
              <a:rPr lang="en-US" sz="1400" b="0" dirty="0">
                <a:hlinkClick r:id="rId3"/>
              </a:rPr>
              <a:t>Image-to-Image Translation with Conditional Adversarial Networks</a:t>
            </a:r>
            <a:r>
              <a:rPr lang="en-US" sz="1400" b="0" dirty="0"/>
              <a:t>, CVPR 2017</a:t>
            </a:r>
          </a:p>
        </p:txBody>
      </p:sp>
    </p:spTree>
    <p:extLst>
      <p:ext uri="{BB962C8B-B14F-4D97-AF65-F5344CB8AC3E}">
        <p14:creationId xmlns:p14="http://schemas.microsoft.com/office/powerpoint/2010/main" val="4104998607"/>
      </p:ext>
    </p:extLst>
  </p:cSld>
  <p:clrMapOvr>
    <a:masterClrMapping/>
  </p:clrMapOvr>
  <p:transition spd="med" advTm="185346"/>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F810-0A55-5442-B5DA-2CCD37F73BD5}"/>
              </a:ext>
            </a:extLst>
          </p:cNvPr>
          <p:cNvSpPr>
            <a:spLocks noGrp="1"/>
          </p:cNvSpPr>
          <p:nvPr>
            <p:ph type="title"/>
          </p:nvPr>
        </p:nvSpPr>
        <p:spPr/>
        <p:txBody>
          <a:bodyPr/>
          <a:lstStyle/>
          <a:p>
            <a:r>
              <a:rPr lang="en-US" dirty="0"/>
              <a:t>DCGAN results</a:t>
            </a:r>
          </a:p>
        </p:txBody>
      </p:sp>
      <p:sp>
        <p:nvSpPr>
          <p:cNvPr id="3" name="Content Placeholder 2">
            <a:extLst>
              <a:ext uri="{FF2B5EF4-FFF2-40B4-BE49-F238E27FC236}">
                <a16:creationId xmlns:a16="http://schemas.microsoft.com/office/drawing/2014/main" id="{9EEF59DD-B48E-7C42-8BCD-3AFF942526CD}"/>
              </a:ext>
            </a:extLst>
          </p:cNvPr>
          <p:cNvSpPr>
            <a:spLocks noGrp="1"/>
          </p:cNvSpPr>
          <p:nvPr>
            <p:ph idx="1"/>
          </p:nvPr>
        </p:nvSpPr>
        <p:spPr/>
        <p:txBody>
          <a:bodyPr/>
          <a:lstStyle/>
          <a:p>
            <a:pPr marL="457200" indent="-457200">
              <a:buFont typeface="Arial" panose="020B0604020202020204" pitchFamily="34" charset="0"/>
              <a:buChar char="•"/>
            </a:pPr>
            <a:r>
              <a:rPr lang="en-US" dirty="0"/>
              <a:t>Vector arithmetic in the z space</a:t>
            </a:r>
          </a:p>
        </p:txBody>
      </p:sp>
      <p:pic>
        <p:nvPicPr>
          <p:cNvPr id="6" name="Picture 5">
            <a:extLst>
              <a:ext uri="{FF2B5EF4-FFF2-40B4-BE49-F238E27FC236}">
                <a16:creationId xmlns:a16="http://schemas.microsoft.com/office/drawing/2014/main" id="{BEC4A555-919F-F445-90B7-F8692D5C2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28" y="2179399"/>
            <a:ext cx="8199783" cy="4191000"/>
          </a:xfrm>
          <a:prstGeom prst="rect">
            <a:avLst/>
          </a:prstGeom>
        </p:spPr>
      </p:pic>
      <p:sp>
        <p:nvSpPr>
          <p:cNvPr id="7" name="Rectangle 6">
            <a:extLst>
              <a:ext uri="{FF2B5EF4-FFF2-40B4-BE49-F238E27FC236}">
                <a16:creationId xmlns:a16="http://schemas.microsoft.com/office/drawing/2014/main" id="{D3289693-5E49-2A49-8222-B98703F63D69}"/>
              </a:ext>
            </a:extLst>
          </p:cNvPr>
          <p:cNvSpPr/>
          <p:nvPr/>
        </p:nvSpPr>
        <p:spPr bwMode="auto">
          <a:xfrm>
            <a:off x="6096000" y="2743200"/>
            <a:ext cx="2895600" cy="3581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custDataLst>
      <p:tags r:id="rId1"/>
    </p:custDataLst>
    <p:extLst>
      <p:ext uri="{BB962C8B-B14F-4D97-AF65-F5344CB8AC3E}">
        <p14:creationId xmlns:p14="http://schemas.microsoft.com/office/powerpoint/2010/main" val="1070883903"/>
      </p:ext>
    </p:extLst>
  </p:cSld>
  <p:clrMapOvr>
    <a:masterClrMapping/>
  </p:clrMapOvr>
  <p:transition spd="med" advTm="2655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F810-0A55-5442-B5DA-2CCD37F73BD5}"/>
              </a:ext>
            </a:extLst>
          </p:cNvPr>
          <p:cNvSpPr>
            <a:spLocks noGrp="1"/>
          </p:cNvSpPr>
          <p:nvPr>
            <p:ph type="title"/>
          </p:nvPr>
        </p:nvSpPr>
        <p:spPr/>
        <p:txBody>
          <a:bodyPr/>
          <a:lstStyle/>
          <a:p>
            <a:r>
              <a:rPr lang="en-US" dirty="0"/>
              <a:t>DCGAN results</a:t>
            </a:r>
          </a:p>
        </p:txBody>
      </p:sp>
      <p:sp>
        <p:nvSpPr>
          <p:cNvPr id="3" name="Content Placeholder 2">
            <a:extLst>
              <a:ext uri="{FF2B5EF4-FFF2-40B4-BE49-F238E27FC236}">
                <a16:creationId xmlns:a16="http://schemas.microsoft.com/office/drawing/2014/main" id="{9EEF59DD-B48E-7C42-8BCD-3AFF942526CD}"/>
              </a:ext>
            </a:extLst>
          </p:cNvPr>
          <p:cNvSpPr>
            <a:spLocks noGrp="1"/>
          </p:cNvSpPr>
          <p:nvPr>
            <p:ph idx="1"/>
          </p:nvPr>
        </p:nvSpPr>
        <p:spPr/>
        <p:txBody>
          <a:bodyPr/>
          <a:lstStyle/>
          <a:p>
            <a:pPr marL="457200" indent="-457200">
              <a:buFont typeface="Arial" panose="020B0604020202020204" pitchFamily="34" charset="0"/>
              <a:buChar char="•"/>
            </a:pPr>
            <a:r>
              <a:rPr lang="en-US" dirty="0"/>
              <a:t>Vector arithmetic in the z space</a:t>
            </a:r>
          </a:p>
        </p:txBody>
      </p:sp>
      <p:pic>
        <p:nvPicPr>
          <p:cNvPr id="5" name="Picture 4">
            <a:extLst>
              <a:ext uri="{FF2B5EF4-FFF2-40B4-BE49-F238E27FC236}">
                <a16:creationId xmlns:a16="http://schemas.microsoft.com/office/drawing/2014/main" id="{F2E2CB95-631C-0C44-BB60-AC956EBA5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179004"/>
            <a:ext cx="8305800" cy="4342902"/>
          </a:xfrm>
          <a:prstGeom prst="rect">
            <a:avLst/>
          </a:prstGeom>
        </p:spPr>
      </p:pic>
      <p:sp>
        <p:nvSpPr>
          <p:cNvPr id="12" name="Rectangle 11">
            <a:extLst>
              <a:ext uri="{FF2B5EF4-FFF2-40B4-BE49-F238E27FC236}">
                <a16:creationId xmlns:a16="http://schemas.microsoft.com/office/drawing/2014/main" id="{19F3FBFA-2A8E-4849-BCE7-DDB5C68A5AC6}"/>
              </a:ext>
            </a:extLst>
          </p:cNvPr>
          <p:cNvSpPr/>
          <p:nvPr/>
        </p:nvSpPr>
        <p:spPr bwMode="auto">
          <a:xfrm>
            <a:off x="6096000" y="2743200"/>
            <a:ext cx="2895600" cy="3581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custDataLst>
      <p:tags r:id="rId1"/>
    </p:custDataLst>
    <p:extLst>
      <p:ext uri="{BB962C8B-B14F-4D97-AF65-F5344CB8AC3E}">
        <p14:creationId xmlns:p14="http://schemas.microsoft.com/office/powerpoint/2010/main" val="525269616"/>
      </p:ext>
    </p:extLst>
  </p:cSld>
  <p:clrMapOvr>
    <a:masterClrMapping/>
  </p:clrMapOvr>
  <p:transition spd="med" advTm="571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F810-0A55-5442-B5DA-2CCD37F73BD5}"/>
              </a:ext>
            </a:extLst>
          </p:cNvPr>
          <p:cNvSpPr>
            <a:spLocks noGrp="1"/>
          </p:cNvSpPr>
          <p:nvPr>
            <p:ph type="title"/>
          </p:nvPr>
        </p:nvSpPr>
        <p:spPr/>
        <p:txBody>
          <a:bodyPr/>
          <a:lstStyle/>
          <a:p>
            <a:r>
              <a:rPr lang="en-US" dirty="0"/>
              <a:t>DCGAN results</a:t>
            </a:r>
          </a:p>
        </p:txBody>
      </p:sp>
      <p:sp>
        <p:nvSpPr>
          <p:cNvPr id="3" name="Content Placeholder 2">
            <a:extLst>
              <a:ext uri="{FF2B5EF4-FFF2-40B4-BE49-F238E27FC236}">
                <a16:creationId xmlns:a16="http://schemas.microsoft.com/office/drawing/2014/main" id="{9EEF59DD-B48E-7C42-8BCD-3AFF942526CD}"/>
              </a:ext>
            </a:extLst>
          </p:cNvPr>
          <p:cNvSpPr>
            <a:spLocks noGrp="1"/>
          </p:cNvSpPr>
          <p:nvPr>
            <p:ph idx="1"/>
          </p:nvPr>
        </p:nvSpPr>
        <p:spPr>
          <a:xfrm>
            <a:off x="533400" y="914400"/>
            <a:ext cx="8001000" cy="5257800"/>
          </a:xfrm>
        </p:spPr>
        <p:txBody>
          <a:bodyPr/>
          <a:lstStyle/>
          <a:p>
            <a:pPr marL="457200" indent="-457200">
              <a:buFont typeface="Arial" panose="020B0604020202020204" pitchFamily="34" charset="0"/>
              <a:buChar char="•"/>
            </a:pPr>
            <a:r>
              <a:rPr lang="en-US" dirty="0"/>
              <a:t>Pose transformation by adding a “turn” vector</a:t>
            </a:r>
          </a:p>
        </p:txBody>
      </p:sp>
      <p:pic>
        <p:nvPicPr>
          <p:cNvPr id="7" name="Picture 6">
            <a:extLst>
              <a:ext uri="{FF2B5EF4-FFF2-40B4-BE49-F238E27FC236}">
                <a16:creationId xmlns:a16="http://schemas.microsoft.com/office/drawing/2014/main" id="{0A515B78-FFBB-6247-A057-43E34CCA5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798" y="2057400"/>
            <a:ext cx="7504402" cy="4290127"/>
          </a:xfrm>
          <a:prstGeom prst="rect">
            <a:avLst/>
          </a:prstGeom>
        </p:spPr>
      </p:pic>
    </p:spTree>
    <p:extLst>
      <p:ext uri="{BB962C8B-B14F-4D97-AF65-F5344CB8AC3E}">
        <p14:creationId xmlns:p14="http://schemas.microsoft.com/office/powerpoint/2010/main" val="908034112"/>
      </p:ext>
    </p:extLst>
  </p:cSld>
  <p:clrMapOvr>
    <a:masterClrMapping/>
  </p:clrMapOvr>
  <p:transition spd="med" advTm="104065"/>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295" name="Shape 295"/>
          <p:cNvSpPr txBox="1"/>
          <p:nvPr/>
        </p:nvSpPr>
        <p:spPr>
          <a:xfrm>
            <a:off x="3118043" y="6404292"/>
            <a:ext cx="2907914"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https://arxiv.org/pdf/1511.06434.pdf</a:t>
            </a:r>
          </a:p>
        </p:txBody>
      </p:sp>
      <p:pic>
        <p:nvPicPr>
          <p:cNvPr id="296" name="Screen Shot 2019-05-08 at 12.04.18.png"/>
          <p:cNvPicPr>
            <a:picLocks noChangeAspect="1"/>
          </p:cNvPicPr>
          <p:nvPr/>
        </p:nvPicPr>
        <p:blipFill>
          <a:blip r:embed="rId3"/>
          <a:stretch>
            <a:fillRect/>
          </a:stretch>
        </p:blipFill>
        <p:spPr>
          <a:xfrm>
            <a:off x="1390807" y="126520"/>
            <a:ext cx="6362386" cy="6268427"/>
          </a:xfrm>
          <a:prstGeom prst="rect">
            <a:avLst/>
          </a:prstGeom>
          <a:ln w="12700">
            <a:miter lim="400000"/>
          </a:ln>
        </p:spPr>
      </p:pic>
    </p:spTree>
  </p:cSld>
  <p:clrMapOvr>
    <a:masterClrMapping/>
  </p:clrMapOvr>
  <p:transition spd="med" advTm="5987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txBox="1">
            <a:spLocks noGrp="1"/>
          </p:cNvSpPr>
          <p:nvPr>
            <p:ph type="body" idx="1"/>
          </p:nvPr>
        </p:nvSpPr>
        <p:spPr>
          <a:prstGeom prst="rect">
            <a:avLst/>
          </a:prstGeom>
        </p:spPr>
        <p:txBody>
          <a:bodyPr/>
          <a:lstStyle/>
          <a:p>
            <a:pPr marL="342899" indent="-342899">
              <a:defRPr sz="2900"/>
            </a:pPr>
            <a:r>
              <a:t>In the real world we face multiple problems when training GANs:</a:t>
            </a:r>
          </a:p>
          <a:p>
            <a:pPr marL="800100" lvl="1" indent="-342900">
              <a:buChar char="•"/>
              <a:defRPr sz="2900"/>
            </a:pPr>
            <a:r>
              <a:rPr>
                <a:solidFill>
                  <a:schemeClr val="accent2"/>
                </a:solidFill>
              </a:rPr>
              <a:t>Finite sample size</a:t>
            </a:r>
            <a:r>
              <a:t>: training set is finite, not the full distribution</a:t>
            </a:r>
          </a:p>
          <a:p>
            <a:pPr marL="800100" lvl="1" indent="-342900">
              <a:buChar char="•"/>
              <a:defRPr sz="2900"/>
            </a:pPr>
            <a:r>
              <a:rPr>
                <a:solidFill>
                  <a:schemeClr val="accent2"/>
                </a:solidFill>
              </a:rPr>
              <a:t>Limited capacity</a:t>
            </a:r>
            <a:r>
              <a:t>: the generator has limit capacity, i.e. cannot perfectly represent any distribution</a:t>
            </a:r>
          </a:p>
          <a:p>
            <a:pPr marL="800100" lvl="1" indent="-342900">
              <a:buChar char="•"/>
              <a:defRPr sz="2900"/>
            </a:pPr>
            <a:r>
              <a:rPr>
                <a:solidFill>
                  <a:schemeClr val="accent2"/>
                </a:solidFill>
              </a:rPr>
              <a:t>Optimisation errors</a:t>
            </a:r>
            <a:r>
              <a:t>: optimisers can get stuck in local optima or never exactly converge to global optima</a:t>
            </a:r>
          </a:p>
        </p:txBody>
      </p:sp>
      <p:sp>
        <p:nvSpPr>
          <p:cNvPr id="395" name="Shape 395"/>
          <p:cNvSpPr txBox="1">
            <a:spLocks noGrp="1"/>
          </p:cNvSpPr>
          <p:nvPr>
            <p:ph type="title"/>
          </p:nvPr>
        </p:nvSpPr>
        <p:spPr>
          <a:prstGeom prst="rect">
            <a:avLst/>
          </a:prstGeom>
        </p:spPr>
        <p:txBody>
          <a:bodyPr/>
          <a:lstStyle/>
          <a:p>
            <a:r>
              <a:t>Problems with GANs</a:t>
            </a:r>
          </a:p>
        </p:txBody>
      </p:sp>
      <p:sp>
        <p:nvSpPr>
          <p:cNvPr id="396" name="Shape 39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Tree>
  </p:cSld>
  <p:clrMapOvr>
    <a:masterClrMapping/>
  </p:clrMapOvr>
  <p:transition spd="med" advTm="94914"/>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txBox="1">
            <a:spLocks noGrp="1"/>
          </p:cNvSpPr>
          <p:nvPr>
            <p:ph type="body" idx="1"/>
          </p:nvPr>
        </p:nvSpPr>
        <p:spPr>
          <a:xfrm>
            <a:off x="457200" y="1600200"/>
            <a:ext cx="8229600" cy="3128148"/>
          </a:xfrm>
          <a:prstGeom prst="rect">
            <a:avLst/>
          </a:prstGeom>
        </p:spPr>
        <p:txBody>
          <a:bodyPr>
            <a:normAutofit/>
          </a:bodyPr>
          <a:lstStyle/>
          <a:p>
            <a:pPr marL="342899" indent="-342899">
              <a:defRPr sz="2900"/>
            </a:pPr>
            <a:r>
              <a:rPr dirty="0"/>
              <a:t>In the real world we face multiple problems when training GANs:</a:t>
            </a:r>
          </a:p>
          <a:p>
            <a:pPr marL="800100" lvl="1" indent="-342900">
              <a:buChar char="•"/>
              <a:defRPr sz="2900"/>
            </a:pPr>
            <a:r>
              <a:rPr dirty="0">
                <a:solidFill>
                  <a:schemeClr val="accent2"/>
                </a:solidFill>
              </a:rPr>
              <a:t>Saddle point problem</a:t>
            </a:r>
            <a:r>
              <a:rPr dirty="0"/>
              <a:t>: harder than finding a maximum or minimum</a:t>
            </a:r>
          </a:p>
          <a:p>
            <a:pPr marL="800100" lvl="1" indent="-342900">
              <a:buChar char="•"/>
              <a:defRPr sz="2900"/>
            </a:pPr>
            <a:r>
              <a:rPr dirty="0">
                <a:solidFill>
                  <a:schemeClr val="accent2"/>
                </a:solidFill>
              </a:rPr>
              <a:t>Balancing updates</a:t>
            </a:r>
            <a:r>
              <a:rPr dirty="0"/>
              <a:t>: D too weak/strong means no gradient for G to improve</a:t>
            </a:r>
            <a:endParaRPr lang="en-US" dirty="0"/>
          </a:p>
          <a:p>
            <a:pPr marL="457200" lvl="1" indent="0">
              <a:buNone/>
              <a:defRPr sz="2900"/>
            </a:pPr>
            <a:endParaRPr lang="en-US" dirty="0"/>
          </a:p>
          <a:p>
            <a:pPr marL="800100" lvl="1" indent="-342900">
              <a:buChar char="•"/>
              <a:defRPr sz="2900"/>
            </a:pPr>
            <a:endParaRPr lang="en-US" dirty="0"/>
          </a:p>
        </p:txBody>
      </p:sp>
      <p:sp>
        <p:nvSpPr>
          <p:cNvPr id="399" name="Shape 399"/>
          <p:cNvSpPr txBox="1">
            <a:spLocks noGrp="1"/>
          </p:cNvSpPr>
          <p:nvPr>
            <p:ph type="title"/>
          </p:nvPr>
        </p:nvSpPr>
        <p:spPr>
          <a:prstGeom prst="rect">
            <a:avLst/>
          </a:prstGeom>
        </p:spPr>
        <p:txBody>
          <a:bodyPr/>
          <a:lstStyle/>
          <a:p>
            <a:r>
              <a:t>Problems with GANs</a:t>
            </a:r>
          </a:p>
        </p:txBody>
      </p:sp>
      <p:sp>
        <p:nvSpPr>
          <p:cNvPr id="400" name="Shape 400"/>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
        <p:nvSpPr>
          <p:cNvPr id="6" name="TextBox 5">
            <a:extLst>
              <a:ext uri="{FF2B5EF4-FFF2-40B4-BE49-F238E27FC236}">
                <a16:creationId xmlns:a16="http://schemas.microsoft.com/office/drawing/2014/main" id="{2EBB96DC-48E6-4A06-ADFA-D977F43125C7}"/>
              </a:ext>
            </a:extLst>
          </p:cNvPr>
          <p:cNvSpPr txBox="1"/>
          <p:nvPr/>
        </p:nvSpPr>
        <p:spPr>
          <a:xfrm>
            <a:off x="909662" y="5694494"/>
            <a:ext cx="75767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a:t>M. </a:t>
            </a:r>
            <a:r>
              <a:rPr lang="en-US" dirty="0" err="1"/>
              <a:t>Arjovsky</a:t>
            </a:r>
            <a:r>
              <a:rPr lang="en-US" dirty="0"/>
              <a:t>, S. </a:t>
            </a:r>
            <a:r>
              <a:rPr lang="en-US" dirty="0" err="1"/>
              <a:t>Chintala</a:t>
            </a:r>
            <a:r>
              <a:rPr lang="en-US" dirty="0"/>
              <a:t>, L. </a:t>
            </a:r>
            <a:r>
              <a:rPr lang="en-US" dirty="0" err="1"/>
              <a:t>Bottou</a:t>
            </a:r>
            <a:r>
              <a:rPr lang="en-US" dirty="0"/>
              <a:t>, </a:t>
            </a:r>
            <a:r>
              <a:rPr lang="en-US" dirty="0">
                <a:hlinkClick r:id="rId2"/>
              </a:rPr>
              <a:t>Wasserstein generative adversarial networks</a:t>
            </a:r>
            <a:endParaRPr lang="en-US" dirty="0"/>
          </a:p>
        </p:txBody>
      </p:sp>
    </p:spTree>
  </p:cSld>
  <p:clrMapOvr>
    <a:masterClrMapping/>
  </p:clrMapOvr>
  <p:transition spd="med" advTm="74707"/>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CA7B3C-7371-48B3-ACFE-C19829651809}"/>
              </a:ext>
            </a:extLst>
          </p:cNvPr>
          <p:cNvSpPr>
            <a:spLocks noGrp="1"/>
          </p:cNvSpPr>
          <p:nvPr>
            <p:ph type="body" idx="1"/>
          </p:nvPr>
        </p:nvSpPr>
        <p:spPr>
          <a:xfrm>
            <a:off x="457200" y="1600200"/>
            <a:ext cx="8056669" cy="4663203"/>
          </a:xfrm>
        </p:spPr>
        <p:txBody>
          <a:bodyPr/>
          <a:lstStyle/>
          <a:p>
            <a:endParaRPr lang="en-US" dirty="0"/>
          </a:p>
        </p:txBody>
      </p:sp>
      <p:sp>
        <p:nvSpPr>
          <p:cNvPr id="3" name="Title 2">
            <a:extLst>
              <a:ext uri="{FF2B5EF4-FFF2-40B4-BE49-F238E27FC236}">
                <a16:creationId xmlns:a16="http://schemas.microsoft.com/office/drawing/2014/main" id="{528A9F7B-9A77-4452-BC23-823E07B8D392}"/>
              </a:ext>
            </a:extLst>
          </p:cNvPr>
          <p:cNvSpPr>
            <a:spLocks noGrp="1"/>
          </p:cNvSpPr>
          <p:nvPr>
            <p:ph type="title"/>
          </p:nvPr>
        </p:nvSpPr>
        <p:spPr/>
        <p:txBody>
          <a:bodyPr/>
          <a:lstStyle/>
          <a:p>
            <a:r>
              <a:rPr lang="en-US" dirty="0"/>
              <a:t>Conditional generation (</a:t>
            </a:r>
            <a:r>
              <a:rPr lang="en-US" dirty="0" err="1"/>
              <a:t>cGAN</a:t>
            </a:r>
            <a:r>
              <a:rPr lang="en-US" dirty="0"/>
              <a:t>)</a:t>
            </a:r>
          </a:p>
        </p:txBody>
      </p:sp>
      <p:pic>
        <p:nvPicPr>
          <p:cNvPr id="4" name="Picture 3">
            <a:extLst>
              <a:ext uri="{FF2B5EF4-FFF2-40B4-BE49-F238E27FC236}">
                <a16:creationId xmlns:a16="http://schemas.microsoft.com/office/drawing/2014/main" id="{85455A30-CB0B-48F7-89F8-52EC7D0E1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14354"/>
            <a:ext cx="7772400" cy="4634434"/>
          </a:xfrm>
          <a:prstGeom prst="rect">
            <a:avLst/>
          </a:prstGeom>
        </p:spPr>
      </p:pic>
    </p:spTree>
    <p:extLst>
      <p:ext uri="{BB962C8B-B14F-4D97-AF65-F5344CB8AC3E}">
        <p14:creationId xmlns:p14="http://schemas.microsoft.com/office/powerpoint/2010/main" val="4116235445"/>
      </p:ext>
    </p:extLst>
  </p:cSld>
  <p:clrMapOvr>
    <a:masterClrMapping/>
  </p:clrMapOvr>
  <p:transition spd="med" advTm="72813"/>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C297-6798-174D-9E40-0663C1D67FCA}"/>
              </a:ext>
            </a:extLst>
          </p:cNvPr>
          <p:cNvSpPr>
            <a:spLocks noGrp="1"/>
          </p:cNvSpPr>
          <p:nvPr>
            <p:ph type="title"/>
          </p:nvPr>
        </p:nvSpPr>
        <p:spPr/>
        <p:txBody>
          <a:bodyPr/>
          <a:lstStyle/>
          <a:p>
            <a:r>
              <a:rPr lang="en-US" dirty="0"/>
              <a:t>Conditional generation (</a:t>
            </a:r>
            <a:r>
              <a:rPr lang="en-US" dirty="0" err="1"/>
              <a:t>cGAN</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5DD30-7120-CB46-B5C1-031DD535FFFE}"/>
                  </a:ext>
                </a:extLst>
              </p:cNvPr>
              <p:cNvSpPr>
                <a:spLocks noGrp="1"/>
              </p:cNvSpPr>
              <p:nvPr>
                <p:ph idx="1"/>
              </p:nvPr>
            </p:nvSpPr>
            <p:spPr/>
            <p:txBody>
              <a:bodyPr/>
              <a:lstStyle/>
              <a:p>
                <a:pPr marL="457200" indent="-457200">
                  <a:buFont typeface="Arial" panose="020B0604020202020204" pitchFamily="34" charset="0"/>
                  <a:buChar char="•"/>
                </a:pPr>
                <a:r>
                  <a:rPr lang="en-US" dirty="0"/>
                  <a:t>Suppose we want to condition the generation of samples on discrete side information (label) </a:t>
                </a:r>
                <a14:m>
                  <m:oMath xmlns:m="http://schemas.openxmlformats.org/officeDocument/2006/math">
                    <m:r>
                      <a:rPr lang="en-US" i="1" dirty="0" smtClean="0">
                        <a:solidFill>
                          <a:srgbClr val="FF0000"/>
                        </a:solidFill>
                        <a:latin typeface="Cambria Math" panose="02040503050406030204" pitchFamily="18" charset="0"/>
                      </a:rPr>
                      <m:t>𝑦</m:t>
                    </m:r>
                  </m:oMath>
                </a14:m>
                <a:endParaRPr lang="en-US" dirty="0">
                  <a:solidFill>
                    <a:srgbClr val="FF0000"/>
                  </a:solidFill>
                </a:endParaRPr>
              </a:p>
              <a:p>
                <a:pPr marL="857250" lvl="1" indent="-457200">
                  <a:buFont typeface="Arial" panose="020B0604020202020204" pitchFamily="34" charset="0"/>
                  <a:buChar char="•"/>
                </a:pPr>
                <a:r>
                  <a:rPr lang="en-US" sz="2400" dirty="0"/>
                  <a:t>How do we add </a:t>
                </a:r>
                <a14:m>
                  <m:oMath xmlns:m="http://schemas.openxmlformats.org/officeDocument/2006/math">
                    <m:r>
                      <a:rPr lang="en-US" sz="2400" i="1" dirty="0">
                        <a:solidFill>
                          <a:srgbClr val="FF0000"/>
                        </a:solidFill>
                        <a:latin typeface="Cambria Math" panose="02040503050406030204" pitchFamily="18" charset="0"/>
                      </a:rPr>
                      <m:t>𝑦</m:t>
                    </m:r>
                  </m:oMath>
                </a14:m>
                <a:r>
                  <a:rPr lang="en-US" sz="2400" dirty="0"/>
                  <a:t> to the basic GAN framework?</a:t>
                </a:r>
              </a:p>
            </p:txBody>
          </p:sp>
        </mc:Choice>
        <mc:Fallback xmlns="">
          <p:sp>
            <p:nvSpPr>
              <p:cNvPr id="3" name="Content Placeholder 2">
                <a:extLst>
                  <a:ext uri="{FF2B5EF4-FFF2-40B4-BE49-F238E27FC236}">
                    <a16:creationId xmlns:a16="http://schemas.microsoft.com/office/drawing/2014/main" id="{3115DD30-7120-CB46-B5C1-031DD535FFFE}"/>
                  </a:ext>
                </a:extLst>
              </p:cNvPr>
              <p:cNvSpPr>
                <a:spLocks noGrp="1" noRot="1" noChangeAspect="1" noMove="1" noResize="1" noEditPoints="1" noAdjustHandles="1" noChangeArrowheads="1" noChangeShapeType="1" noTextEdit="1"/>
              </p:cNvSpPr>
              <p:nvPr>
                <p:ph idx="1"/>
              </p:nvPr>
            </p:nvSpPr>
            <p:spPr>
              <a:blipFill>
                <a:blip r:embed="rId2"/>
                <a:stretch>
                  <a:fillRect l="-1305" t="-1449" r="-2610"/>
                </a:stretch>
              </a:blipFill>
            </p:spPr>
            <p:txBody>
              <a:bodyPr/>
              <a:lstStyle/>
              <a:p>
                <a:r>
                  <a:rPr lang="en-US">
                    <a:noFill/>
                  </a:rPr>
                  <a:t> </a:t>
                </a:r>
              </a:p>
            </p:txBody>
          </p:sp>
        </mc:Fallback>
      </mc:AlternateContent>
      <p:sp>
        <p:nvSpPr>
          <p:cNvPr id="5" name="Trapezoid 4">
            <a:extLst>
              <a:ext uri="{FF2B5EF4-FFF2-40B4-BE49-F238E27FC236}">
                <a16:creationId xmlns:a16="http://schemas.microsoft.com/office/drawing/2014/main" id="{918281C0-CA7E-D846-9C40-53BC82E992C1}"/>
              </a:ext>
            </a:extLst>
          </p:cNvPr>
          <p:cNvSpPr/>
          <p:nvPr/>
        </p:nvSpPr>
        <p:spPr bwMode="auto">
          <a:xfrm rot="16200000">
            <a:off x="2082090" y="3587421"/>
            <a:ext cx="2057400" cy="1373833"/>
          </a:xfrm>
          <a:prstGeom prst="trapezoid">
            <a:avLst/>
          </a:prstGeom>
          <a:solidFill>
            <a:srgbClr val="BCFF4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85EE52-C397-4B4E-AEB7-629FC700B25B}"/>
                  </a:ext>
                </a:extLst>
              </p:cNvPr>
              <p:cNvSpPr txBox="1"/>
              <p:nvPr/>
            </p:nvSpPr>
            <p:spPr>
              <a:xfrm>
                <a:off x="2899033" y="4043504"/>
                <a:ext cx="4771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rPr>
                        <m:t>𝐺</m:t>
                      </m:r>
                    </m:oMath>
                  </m:oMathPara>
                </a14:m>
                <a:endParaRPr lang="en-US" b="0" dirty="0"/>
              </a:p>
            </p:txBody>
          </p:sp>
        </mc:Choice>
        <mc:Fallback xmlns="">
          <p:sp>
            <p:nvSpPr>
              <p:cNvPr id="6" name="TextBox 5">
                <a:extLst>
                  <a:ext uri="{FF2B5EF4-FFF2-40B4-BE49-F238E27FC236}">
                    <a16:creationId xmlns:a16="http://schemas.microsoft.com/office/drawing/2014/main" id="{9485EE52-C397-4B4E-AEB7-629FC700B25B}"/>
                  </a:ext>
                </a:extLst>
              </p:cNvPr>
              <p:cNvSpPr txBox="1">
                <a:spLocks noRot="1" noChangeAspect="1" noMove="1" noResize="1" noEditPoints="1" noAdjustHandles="1" noChangeArrowheads="1" noChangeShapeType="1" noTextEdit="1"/>
              </p:cNvSpPr>
              <p:nvPr/>
            </p:nvSpPr>
            <p:spPr>
              <a:xfrm>
                <a:off x="2899033" y="4043504"/>
                <a:ext cx="477117" cy="461665"/>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231B804-5DD9-9B46-A26D-553E7814F01D}"/>
              </a:ext>
            </a:extLst>
          </p:cNvPr>
          <p:cNvCxnSpPr>
            <a:cxnSpLocks/>
          </p:cNvCxnSpPr>
          <p:nvPr/>
        </p:nvCxnSpPr>
        <p:spPr bwMode="auto">
          <a:xfrm>
            <a:off x="3797707" y="4645968"/>
            <a:ext cx="976677"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Trapezoid 7">
            <a:extLst>
              <a:ext uri="{FF2B5EF4-FFF2-40B4-BE49-F238E27FC236}">
                <a16:creationId xmlns:a16="http://schemas.microsoft.com/office/drawing/2014/main" id="{055FEBC4-397C-8F4C-859F-31F36F5C26D3}"/>
              </a:ext>
            </a:extLst>
          </p:cNvPr>
          <p:cNvSpPr/>
          <p:nvPr/>
        </p:nvSpPr>
        <p:spPr bwMode="auto">
          <a:xfrm rot="16200000" flipV="1">
            <a:off x="4416863" y="3603159"/>
            <a:ext cx="2057400" cy="1342359"/>
          </a:xfrm>
          <a:prstGeom prst="trapezoid">
            <a:avLst/>
          </a:prstGeom>
          <a:solidFill>
            <a:srgbClr val="FFC9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88146B-C60A-BE47-B99D-7C4A36C488EB}"/>
                  </a:ext>
                </a:extLst>
              </p:cNvPr>
              <p:cNvSpPr txBox="1"/>
              <p:nvPr/>
            </p:nvSpPr>
            <p:spPr>
              <a:xfrm>
                <a:off x="5233608" y="4043503"/>
                <a:ext cx="4918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𝐷</m:t>
                      </m:r>
                    </m:oMath>
                  </m:oMathPara>
                </a14:m>
                <a:endParaRPr lang="en-US" b="0" dirty="0"/>
              </a:p>
            </p:txBody>
          </p:sp>
        </mc:Choice>
        <mc:Fallback xmlns="">
          <p:sp>
            <p:nvSpPr>
              <p:cNvPr id="9" name="TextBox 8">
                <a:extLst>
                  <a:ext uri="{FF2B5EF4-FFF2-40B4-BE49-F238E27FC236}">
                    <a16:creationId xmlns:a16="http://schemas.microsoft.com/office/drawing/2014/main" id="{FE88146B-C60A-BE47-B99D-7C4A36C488EB}"/>
                  </a:ext>
                </a:extLst>
              </p:cNvPr>
              <p:cNvSpPr txBox="1">
                <a:spLocks noRot="1" noChangeAspect="1" noMove="1" noResize="1" noEditPoints="1" noAdjustHandles="1" noChangeArrowheads="1" noChangeShapeType="1" noTextEdit="1"/>
              </p:cNvSpPr>
              <p:nvPr/>
            </p:nvSpPr>
            <p:spPr>
              <a:xfrm>
                <a:off x="5233608" y="4043503"/>
                <a:ext cx="49186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39927D2-5F9F-B048-8D08-C0AFAA77BAA2}"/>
                  </a:ext>
                </a:extLst>
              </p:cNvPr>
              <p:cNvSpPr txBox="1"/>
              <p:nvPr/>
            </p:nvSpPr>
            <p:spPr>
              <a:xfrm>
                <a:off x="3887110" y="4103378"/>
                <a:ext cx="8879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rPr>
                        <m:t>𝐺</m:t>
                      </m:r>
                      <m:r>
                        <a:rPr lang="en-US" b="0" i="1" dirty="0" smtClean="0">
                          <a:solidFill>
                            <a:srgbClr val="00B050"/>
                          </a:solidFill>
                          <a:latin typeface="Cambria Math" panose="02040503050406030204" pitchFamily="18" charset="0"/>
                        </a:rPr>
                        <m:t>(</m:t>
                      </m:r>
                      <m:r>
                        <a:rPr lang="en-US" b="0" i="1" dirty="0" smtClean="0">
                          <a:solidFill>
                            <a:srgbClr val="00B050"/>
                          </a:solidFill>
                          <a:latin typeface="Cambria Math" panose="02040503050406030204" pitchFamily="18" charset="0"/>
                        </a:rPr>
                        <m:t>𝑧</m:t>
                      </m:r>
                      <m:r>
                        <a:rPr lang="en-US" b="0" i="1" dirty="0" smtClean="0">
                          <a:solidFill>
                            <a:srgbClr val="00B050"/>
                          </a:solidFill>
                          <a:latin typeface="Cambria Math" panose="02040503050406030204" pitchFamily="18" charset="0"/>
                        </a:rPr>
                        <m:t>)</m:t>
                      </m:r>
                    </m:oMath>
                  </m:oMathPara>
                </a14:m>
                <a:endParaRPr lang="en-US" b="0" dirty="0">
                  <a:solidFill>
                    <a:srgbClr val="00B050"/>
                  </a:solidFill>
                </a:endParaRPr>
              </a:p>
            </p:txBody>
          </p:sp>
        </mc:Choice>
        <mc:Fallback xmlns="">
          <p:sp>
            <p:nvSpPr>
              <p:cNvPr id="10" name="TextBox 9">
                <a:extLst>
                  <a:ext uri="{FF2B5EF4-FFF2-40B4-BE49-F238E27FC236}">
                    <a16:creationId xmlns:a16="http://schemas.microsoft.com/office/drawing/2014/main" id="{739927D2-5F9F-B048-8D08-C0AFAA77BAA2}"/>
                  </a:ext>
                </a:extLst>
              </p:cNvPr>
              <p:cNvSpPr txBox="1">
                <a:spLocks noRot="1" noChangeAspect="1" noMove="1" noResize="1" noEditPoints="1" noAdjustHandles="1" noChangeArrowheads="1" noChangeShapeType="1" noTextEdit="1"/>
              </p:cNvSpPr>
              <p:nvPr/>
            </p:nvSpPr>
            <p:spPr>
              <a:xfrm>
                <a:off x="3887110" y="4103378"/>
                <a:ext cx="887935" cy="461665"/>
              </a:xfrm>
              <a:prstGeom prst="rect">
                <a:avLst/>
              </a:prstGeom>
              <a:blipFill>
                <a:blip r:embed="rId5"/>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0ED3B4-C1B1-7744-A0D1-B0739ECD1FDD}"/>
                  </a:ext>
                </a:extLst>
              </p:cNvPr>
              <p:cNvSpPr txBox="1"/>
              <p:nvPr/>
            </p:nvSpPr>
            <p:spPr>
              <a:xfrm>
                <a:off x="7015344" y="4404614"/>
                <a:ext cx="13666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𝐷</m:t>
                      </m:r>
                      <m:r>
                        <a:rPr lang="en-US" b="0" i="1" dirty="0" smtClean="0">
                          <a:solidFill>
                            <a:srgbClr val="C00000"/>
                          </a:solidFill>
                          <a:latin typeface="Cambria Math" panose="02040503050406030204" pitchFamily="18" charset="0"/>
                        </a:rPr>
                        <m:t>(</m:t>
                      </m:r>
                      <m:r>
                        <a:rPr lang="en-US" b="0" i="1" dirty="0" smtClean="0">
                          <a:solidFill>
                            <a:srgbClr val="00B050"/>
                          </a:solidFill>
                          <a:latin typeface="Cambria Math" panose="02040503050406030204" pitchFamily="18" charset="0"/>
                        </a:rPr>
                        <m:t>𝐺</m:t>
                      </m:r>
                      <m:r>
                        <a:rPr lang="en-US" b="0" i="1" dirty="0" smtClean="0">
                          <a:solidFill>
                            <a:srgbClr val="00B050"/>
                          </a:solidFill>
                          <a:latin typeface="Cambria Math" panose="02040503050406030204" pitchFamily="18" charset="0"/>
                        </a:rPr>
                        <m:t>(</m:t>
                      </m:r>
                      <m:r>
                        <a:rPr lang="en-US" b="0" i="1" dirty="0" smtClean="0">
                          <a:solidFill>
                            <a:srgbClr val="00B050"/>
                          </a:solidFill>
                          <a:latin typeface="Cambria Math" panose="02040503050406030204" pitchFamily="18" charset="0"/>
                        </a:rPr>
                        <m:t>𝑧</m:t>
                      </m:r>
                      <m:r>
                        <a:rPr lang="en-US" b="0" i="1" dirty="0" smtClean="0">
                          <a:solidFill>
                            <a:srgbClr val="00B050"/>
                          </a:solidFill>
                          <a:latin typeface="Cambria Math" panose="02040503050406030204" pitchFamily="18" charset="0"/>
                        </a:rPr>
                        <m:t>))</m:t>
                      </m:r>
                    </m:oMath>
                  </m:oMathPara>
                </a14:m>
                <a:endParaRPr lang="en-US" b="0" dirty="0">
                  <a:solidFill>
                    <a:srgbClr val="C00000"/>
                  </a:solidFill>
                </a:endParaRPr>
              </a:p>
            </p:txBody>
          </p:sp>
        </mc:Choice>
        <mc:Fallback xmlns="">
          <p:sp>
            <p:nvSpPr>
              <p:cNvPr id="11" name="TextBox 10">
                <a:extLst>
                  <a:ext uri="{FF2B5EF4-FFF2-40B4-BE49-F238E27FC236}">
                    <a16:creationId xmlns:a16="http://schemas.microsoft.com/office/drawing/2014/main" id="{920ED3B4-C1B1-7744-A0D1-B0739ECD1FDD}"/>
                  </a:ext>
                </a:extLst>
              </p:cNvPr>
              <p:cNvSpPr txBox="1">
                <a:spLocks noRot="1" noChangeAspect="1" noMove="1" noResize="1" noEditPoints="1" noAdjustHandles="1" noChangeArrowheads="1" noChangeShapeType="1" noTextEdit="1"/>
              </p:cNvSpPr>
              <p:nvPr/>
            </p:nvSpPr>
            <p:spPr>
              <a:xfrm>
                <a:off x="7015344" y="4404614"/>
                <a:ext cx="1366656" cy="461665"/>
              </a:xfrm>
              <a:prstGeom prst="rect">
                <a:avLst/>
              </a:prstGeom>
              <a:blipFill>
                <a:blip r:embed="rId6"/>
                <a:stretch>
                  <a:fillRect b="-16216"/>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59EE8D20-6C05-E345-BD9C-0C9E364033E7}"/>
              </a:ext>
            </a:extLst>
          </p:cNvPr>
          <p:cNvCxnSpPr>
            <a:cxnSpLocks/>
          </p:cNvCxnSpPr>
          <p:nvPr/>
        </p:nvCxnSpPr>
        <p:spPr bwMode="auto">
          <a:xfrm flipV="1">
            <a:off x="6116743" y="4675070"/>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4E9CE14-F040-2146-86ED-3145EE6732D6}"/>
                  </a:ext>
                </a:extLst>
              </p:cNvPr>
              <p:cNvSpPr txBox="1"/>
              <p:nvPr/>
            </p:nvSpPr>
            <p:spPr>
              <a:xfrm>
                <a:off x="1219200" y="4379268"/>
                <a:ext cx="423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rPr>
                        <m:t>𝑧</m:t>
                      </m:r>
                    </m:oMath>
                  </m:oMathPara>
                </a14:m>
                <a:endParaRPr lang="en-US" b="0" dirty="0">
                  <a:solidFill>
                    <a:srgbClr val="00B050"/>
                  </a:solidFill>
                </a:endParaRPr>
              </a:p>
            </p:txBody>
          </p:sp>
        </mc:Choice>
        <mc:Fallback xmlns="">
          <p:sp>
            <p:nvSpPr>
              <p:cNvPr id="22" name="TextBox 21">
                <a:extLst>
                  <a:ext uri="{FF2B5EF4-FFF2-40B4-BE49-F238E27FC236}">
                    <a16:creationId xmlns:a16="http://schemas.microsoft.com/office/drawing/2014/main" id="{C4E9CE14-F040-2146-86ED-3145EE6732D6}"/>
                  </a:ext>
                </a:extLst>
              </p:cNvPr>
              <p:cNvSpPr txBox="1">
                <a:spLocks noRot="1" noChangeAspect="1" noMove="1" noResize="1" noEditPoints="1" noAdjustHandles="1" noChangeArrowheads="1" noChangeShapeType="1" noTextEdit="1"/>
              </p:cNvSpPr>
              <p:nvPr/>
            </p:nvSpPr>
            <p:spPr>
              <a:xfrm>
                <a:off x="1219200" y="4379268"/>
                <a:ext cx="423962" cy="461665"/>
              </a:xfrm>
              <a:prstGeom prst="rect">
                <a:avLst/>
              </a:prstGeom>
              <a:blipFill>
                <a:blip r:embed="rId7"/>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3DCD200F-9B46-344F-81FA-74AE11C3B892}"/>
              </a:ext>
            </a:extLst>
          </p:cNvPr>
          <p:cNvCxnSpPr>
            <a:cxnSpLocks/>
          </p:cNvCxnSpPr>
          <p:nvPr/>
        </p:nvCxnSpPr>
        <p:spPr bwMode="auto">
          <a:xfrm flipV="1">
            <a:off x="1621918" y="4658066"/>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148028842"/>
      </p:ext>
    </p:extLst>
  </p:cSld>
  <p:clrMapOvr>
    <a:masterClrMapping/>
  </p:clrMapOvr>
  <p:transition spd="med" advTm="62879"/>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C297-6798-174D-9E40-0663C1D67FCA}"/>
              </a:ext>
            </a:extLst>
          </p:cNvPr>
          <p:cNvSpPr>
            <a:spLocks noGrp="1"/>
          </p:cNvSpPr>
          <p:nvPr>
            <p:ph type="title"/>
          </p:nvPr>
        </p:nvSpPr>
        <p:spPr/>
        <p:txBody>
          <a:bodyPr/>
          <a:lstStyle/>
          <a:p>
            <a:r>
              <a:rPr lang="en-US" dirty="0"/>
              <a:t>Conditional generation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15DD30-7120-CB46-B5C1-031DD535FFFE}"/>
                  </a:ext>
                </a:extLst>
              </p:cNvPr>
              <p:cNvSpPr>
                <a:spLocks noGrp="1"/>
              </p:cNvSpPr>
              <p:nvPr>
                <p:ph idx="1"/>
              </p:nvPr>
            </p:nvSpPr>
            <p:spPr/>
            <p:txBody>
              <a:bodyPr/>
              <a:lstStyle/>
              <a:p>
                <a:pPr marL="457200" indent="-457200">
                  <a:buFont typeface="Arial" panose="020B0604020202020204" pitchFamily="34" charset="0"/>
                  <a:buChar char="•"/>
                </a:pPr>
                <a:r>
                  <a:rPr lang="en-US" dirty="0"/>
                  <a:t>Suppose we want to condition the generation of samples on discrete side information (label) </a:t>
                </a:r>
                <a14:m>
                  <m:oMath xmlns:m="http://schemas.openxmlformats.org/officeDocument/2006/math">
                    <m:r>
                      <a:rPr lang="en-US" i="1" dirty="0" smtClean="0">
                        <a:solidFill>
                          <a:srgbClr val="FF0000"/>
                        </a:solidFill>
                        <a:latin typeface="Cambria Math" panose="02040503050406030204" pitchFamily="18" charset="0"/>
                      </a:rPr>
                      <m:t>𝑦</m:t>
                    </m:r>
                  </m:oMath>
                </a14:m>
                <a:endParaRPr lang="en-US" dirty="0">
                  <a:solidFill>
                    <a:srgbClr val="FF0000"/>
                  </a:solidFill>
                </a:endParaRPr>
              </a:p>
              <a:p>
                <a:pPr marL="857250" lvl="1" indent="-457200">
                  <a:buFont typeface="Arial" panose="020B0604020202020204" pitchFamily="34" charset="0"/>
                  <a:buChar char="•"/>
                </a:pPr>
                <a:r>
                  <a:rPr lang="en-US" sz="2400" dirty="0"/>
                  <a:t>How do we add </a:t>
                </a:r>
                <a14:m>
                  <m:oMath xmlns:m="http://schemas.openxmlformats.org/officeDocument/2006/math">
                    <m:r>
                      <a:rPr lang="en-US" sz="2400" i="1" dirty="0">
                        <a:solidFill>
                          <a:srgbClr val="FF0000"/>
                        </a:solidFill>
                        <a:latin typeface="Cambria Math" panose="02040503050406030204" pitchFamily="18" charset="0"/>
                      </a:rPr>
                      <m:t>𝑦</m:t>
                    </m:r>
                  </m:oMath>
                </a14:m>
                <a:r>
                  <a:rPr lang="en-US" sz="2400" dirty="0"/>
                  <a:t> to the basic GAN framework?</a:t>
                </a:r>
              </a:p>
            </p:txBody>
          </p:sp>
        </mc:Choice>
        <mc:Fallback xmlns="">
          <p:sp>
            <p:nvSpPr>
              <p:cNvPr id="3" name="Content Placeholder 2">
                <a:extLst>
                  <a:ext uri="{FF2B5EF4-FFF2-40B4-BE49-F238E27FC236}">
                    <a16:creationId xmlns:a16="http://schemas.microsoft.com/office/drawing/2014/main" id="{3115DD30-7120-CB46-B5C1-031DD535FFFE}"/>
                  </a:ext>
                </a:extLst>
              </p:cNvPr>
              <p:cNvSpPr>
                <a:spLocks noGrp="1" noRot="1" noChangeAspect="1" noMove="1" noResize="1" noEditPoints="1" noAdjustHandles="1" noChangeArrowheads="1" noChangeShapeType="1" noTextEdit="1"/>
              </p:cNvSpPr>
              <p:nvPr>
                <p:ph idx="1"/>
              </p:nvPr>
            </p:nvSpPr>
            <p:spPr>
              <a:blipFill>
                <a:blip r:embed="rId2"/>
                <a:stretch>
                  <a:fillRect l="-1305" t="-1449" r="-2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5C61F65-5A41-6440-9FC4-07B4A4CDFC02}"/>
                  </a:ext>
                </a:extLst>
              </p:cNvPr>
              <p:cNvSpPr txBox="1"/>
              <p:nvPr/>
            </p:nvSpPr>
            <p:spPr>
              <a:xfrm>
                <a:off x="1219200" y="4379268"/>
                <a:ext cx="42396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rPr>
                        <m:t>𝑧</m:t>
                      </m:r>
                    </m:oMath>
                  </m:oMathPara>
                </a14:m>
                <a:endParaRPr lang="en-US" b="0" dirty="0">
                  <a:solidFill>
                    <a:srgbClr val="00B050"/>
                  </a:solidFill>
                </a:endParaRPr>
              </a:p>
            </p:txBody>
          </p:sp>
        </mc:Choice>
        <mc:Fallback xmlns="">
          <p:sp>
            <p:nvSpPr>
              <p:cNvPr id="4" name="TextBox 3">
                <a:extLst>
                  <a:ext uri="{FF2B5EF4-FFF2-40B4-BE49-F238E27FC236}">
                    <a16:creationId xmlns:a16="http://schemas.microsoft.com/office/drawing/2014/main" id="{15C61F65-5A41-6440-9FC4-07B4A4CDFC02}"/>
                  </a:ext>
                </a:extLst>
              </p:cNvPr>
              <p:cNvSpPr txBox="1">
                <a:spLocks noRot="1" noChangeAspect="1" noMove="1" noResize="1" noEditPoints="1" noAdjustHandles="1" noChangeArrowheads="1" noChangeShapeType="1" noTextEdit="1"/>
              </p:cNvSpPr>
              <p:nvPr/>
            </p:nvSpPr>
            <p:spPr>
              <a:xfrm>
                <a:off x="1219200" y="4379268"/>
                <a:ext cx="423962" cy="461665"/>
              </a:xfrm>
              <a:prstGeom prst="rect">
                <a:avLst/>
              </a:prstGeom>
              <a:blipFill>
                <a:blip r:embed="rId3"/>
                <a:stretch>
                  <a:fillRect/>
                </a:stretch>
              </a:blipFill>
            </p:spPr>
            <p:txBody>
              <a:bodyPr/>
              <a:lstStyle/>
              <a:p>
                <a:r>
                  <a:rPr lang="en-US">
                    <a:noFill/>
                  </a:rPr>
                  <a:t> </a:t>
                </a:r>
              </a:p>
            </p:txBody>
          </p:sp>
        </mc:Fallback>
      </mc:AlternateContent>
      <p:sp>
        <p:nvSpPr>
          <p:cNvPr id="5" name="Trapezoid 4">
            <a:extLst>
              <a:ext uri="{FF2B5EF4-FFF2-40B4-BE49-F238E27FC236}">
                <a16:creationId xmlns:a16="http://schemas.microsoft.com/office/drawing/2014/main" id="{918281C0-CA7E-D846-9C40-53BC82E992C1}"/>
              </a:ext>
            </a:extLst>
          </p:cNvPr>
          <p:cNvSpPr/>
          <p:nvPr/>
        </p:nvSpPr>
        <p:spPr bwMode="auto">
          <a:xfrm rot="16200000">
            <a:off x="2082090" y="3587421"/>
            <a:ext cx="2057400" cy="1373833"/>
          </a:xfrm>
          <a:prstGeom prst="trapezoid">
            <a:avLst/>
          </a:prstGeom>
          <a:solidFill>
            <a:srgbClr val="BCFF4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85EE52-C397-4B4E-AEB7-629FC700B25B}"/>
                  </a:ext>
                </a:extLst>
              </p:cNvPr>
              <p:cNvSpPr txBox="1"/>
              <p:nvPr/>
            </p:nvSpPr>
            <p:spPr>
              <a:xfrm>
                <a:off x="2899033" y="4043504"/>
                <a:ext cx="4771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rPr>
                        <m:t>𝐺</m:t>
                      </m:r>
                    </m:oMath>
                  </m:oMathPara>
                </a14:m>
                <a:endParaRPr lang="en-US" b="0" dirty="0"/>
              </a:p>
            </p:txBody>
          </p:sp>
        </mc:Choice>
        <mc:Fallback xmlns="">
          <p:sp>
            <p:nvSpPr>
              <p:cNvPr id="6" name="TextBox 5">
                <a:extLst>
                  <a:ext uri="{FF2B5EF4-FFF2-40B4-BE49-F238E27FC236}">
                    <a16:creationId xmlns:a16="http://schemas.microsoft.com/office/drawing/2014/main" id="{9485EE52-C397-4B4E-AEB7-629FC700B25B}"/>
                  </a:ext>
                </a:extLst>
              </p:cNvPr>
              <p:cNvSpPr txBox="1">
                <a:spLocks noRot="1" noChangeAspect="1" noMove="1" noResize="1" noEditPoints="1" noAdjustHandles="1" noChangeArrowheads="1" noChangeShapeType="1" noTextEdit="1"/>
              </p:cNvSpPr>
              <p:nvPr/>
            </p:nvSpPr>
            <p:spPr>
              <a:xfrm>
                <a:off x="2899033" y="4043504"/>
                <a:ext cx="477117" cy="461665"/>
              </a:xfrm>
              <a:prstGeom prst="rect">
                <a:avLst/>
              </a:prstGeom>
              <a:blipFill>
                <a:blip r:embed="rId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231B804-5DD9-9B46-A26D-553E7814F01D}"/>
              </a:ext>
            </a:extLst>
          </p:cNvPr>
          <p:cNvCxnSpPr>
            <a:cxnSpLocks/>
          </p:cNvCxnSpPr>
          <p:nvPr/>
        </p:nvCxnSpPr>
        <p:spPr bwMode="auto">
          <a:xfrm>
            <a:off x="3797707" y="4645968"/>
            <a:ext cx="976677"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Trapezoid 7">
            <a:extLst>
              <a:ext uri="{FF2B5EF4-FFF2-40B4-BE49-F238E27FC236}">
                <a16:creationId xmlns:a16="http://schemas.microsoft.com/office/drawing/2014/main" id="{055FEBC4-397C-8F4C-859F-31F36F5C26D3}"/>
              </a:ext>
            </a:extLst>
          </p:cNvPr>
          <p:cNvSpPr/>
          <p:nvPr/>
        </p:nvSpPr>
        <p:spPr bwMode="auto">
          <a:xfrm rot="16200000" flipV="1">
            <a:off x="4416863" y="3603159"/>
            <a:ext cx="2057400" cy="1342359"/>
          </a:xfrm>
          <a:prstGeom prst="trapezoid">
            <a:avLst/>
          </a:prstGeom>
          <a:solidFill>
            <a:srgbClr val="FFC9B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39927D2-5F9F-B048-8D08-C0AFAA77BAA2}"/>
                  </a:ext>
                </a:extLst>
              </p:cNvPr>
              <p:cNvSpPr txBox="1"/>
              <p:nvPr/>
            </p:nvSpPr>
            <p:spPr>
              <a:xfrm>
                <a:off x="3698272" y="4103378"/>
                <a:ext cx="11785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rPr>
                        <m:t>𝐺</m:t>
                      </m:r>
                      <m:r>
                        <a:rPr lang="en-US" b="0" i="1" dirty="0" smtClean="0">
                          <a:solidFill>
                            <a:srgbClr val="00B050"/>
                          </a:solidFill>
                          <a:latin typeface="Cambria Math" panose="02040503050406030204" pitchFamily="18" charset="0"/>
                        </a:rPr>
                        <m:t>(</m:t>
                      </m:r>
                      <m:r>
                        <a:rPr lang="en-US" b="0" i="1" dirty="0" smtClean="0">
                          <a:solidFill>
                            <a:srgbClr val="00B050"/>
                          </a:solidFill>
                          <a:latin typeface="Cambria Math" panose="02040503050406030204" pitchFamily="18" charset="0"/>
                        </a:rPr>
                        <m:t>𝑧</m:t>
                      </m:r>
                      <m:r>
                        <a:rPr lang="en-US" b="0" i="1" dirty="0" smtClean="0">
                          <a:solidFill>
                            <a:srgbClr val="00B050"/>
                          </a:solidFill>
                          <a:latin typeface="Cambria Math" panose="02040503050406030204" pitchFamily="18" charset="0"/>
                        </a:rPr>
                        <m:t>,</m:t>
                      </m:r>
                      <m:r>
                        <a:rPr lang="en-US" b="0" i="1" dirty="0" smtClean="0">
                          <a:solidFill>
                            <a:srgbClr val="FF0000"/>
                          </a:solidFill>
                          <a:latin typeface="Cambria Math" panose="02040503050406030204" pitchFamily="18" charset="0"/>
                        </a:rPr>
                        <m:t>𝑦</m:t>
                      </m:r>
                      <m:r>
                        <a:rPr lang="en-US" b="0" i="1" dirty="0" smtClean="0">
                          <a:solidFill>
                            <a:srgbClr val="00B050"/>
                          </a:solidFill>
                          <a:latin typeface="Cambria Math" panose="02040503050406030204" pitchFamily="18" charset="0"/>
                        </a:rPr>
                        <m:t>)</m:t>
                      </m:r>
                    </m:oMath>
                  </m:oMathPara>
                </a14:m>
                <a:endParaRPr lang="en-US" b="0" dirty="0">
                  <a:solidFill>
                    <a:srgbClr val="00B050"/>
                  </a:solidFill>
                </a:endParaRPr>
              </a:p>
            </p:txBody>
          </p:sp>
        </mc:Choice>
        <mc:Fallback xmlns="">
          <p:sp>
            <p:nvSpPr>
              <p:cNvPr id="10" name="TextBox 9">
                <a:extLst>
                  <a:ext uri="{FF2B5EF4-FFF2-40B4-BE49-F238E27FC236}">
                    <a16:creationId xmlns:a16="http://schemas.microsoft.com/office/drawing/2014/main" id="{739927D2-5F9F-B048-8D08-C0AFAA77BAA2}"/>
                  </a:ext>
                </a:extLst>
              </p:cNvPr>
              <p:cNvSpPr txBox="1">
                <a:spLocks noRot="1" noChangeAspect="1" noMove="1" noResize="1" noEditPoints="1" noAdjustHandles="1" noChangeArrowheads="1" noChangeShapeType="1" noTextEdit="1"/>
              </p:cNvSpPr>
              <p:nvPr/>
            </p:nvSpPr>
            <p:spPr>
              <a:xfrm>
                <a:off x="3698272" y="4103378"/>
                <a:ext cx="1178528" cy="461665"/>
              </a:xfrm>
              <a:prstGeom prst="rect">
                <a:avLst/>
              </a:prstGeom>
              <a:blipFill>
                <a:blip r:embed="rId5"/>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0ED3B4-C1B1-7744-A0D1-B0739ECD1FDD}"/>
                  </a:ext>
                </a:extLst>
              </p:cNvPr>
              <p:cNvSpPr txBox="1"/>
              <p:nvPr/>
            </p:nvSpPr>
            <p:spPr>
              <a:xfrm>
                <a:off x="7015344" y="4404614"/>
                <a:ext cx="194681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𝐷</m:t>
                      </m:r>
                      <m:r>
                        <a:rPr lang="en-US" b="0" i="1" dirty="0" smtClean="0">
                          <a:solidFill>
                            <a:srgbClr val="C00000"/>
                          </a:solidFill>
                          <a:latin typeface="Cambria Math" panose="02040503050406030204" pitchFamily="18" charset="0"/>
                        </a:rPr>
                        <m:t>(</m:t>
                      </m:r>
                      <m:r>
                        <a:rPr lang="en-US" b="0" i="1" dirty="0" smtClean="0">
                          <a:solidFill>
                            <a:srgbClr val="00B050"/>
                          </a:solidFill>
                          <a:latin typeface="Cambria Math" panose="02040503050406030204" pitchFamily="18" charset="0"/>
                        </a:rPr>
                        <m:t>𝐺</m:t>
                      </m:r>
                      <m:d>
                        <m:dPr>
                          <m:ctrlPr>
                            <a:rPr lang="en-US" b="0" i="1" dirty="0" smtClean="0">
                              <a:solidFill>
                                <a:srgbClr val="00B050"/>
                              </a:solidFill>
                              <a:latin typeface="Cambria Math" panose="02040503050406030204" pitchFamily="18" charset="0"/>
                            </a:rPr>
                          </m:ctrlPr>
                        </m:dPr>
                        <m:e>
                          <m:r>
                            <a:rPr lang="en-US" b="0" i="1" dirty="0" smtClean="0">
                              <a:solidFill>
                                <a:srgbClr val="00B050"/>
                              </a:solidFill>
                              <a:latin typeface="Cambria Math" panose="02040503050406030204" pitchFamily="18" charset="0"/>
                            </a:rPr>
                            <m:t>𝑧</m:t>
                          </m:r>
                          <m:r>
                            <a:rPr lang="en-US" b="0" i="1" dirty="0" smtClean="0">
                              <a:solidFill>
                                <a:srgbClr val="00B050"/>
                              </a:solidFill>
                              <a:latin typeface="Cambria Math" panose="02040503050406030204" pitchFamily="18" charset="0"/>
                            </a:rPr>
                            <m:t>,</m:t>
                          </m:r>
                          <m:r>
                            <a:rPr lang="en-US" b="0" i="1" dirty="0" smtClean="0">
                              <a:solidFill>
                                <a:srgbClr val="FF0000"/>
                              </a:solidFill>
                              <a:latin typeface="Cambria Math" panose="02040503050406030204" pitchFamily="18" charset="0"/>
                            </a:rPr>
                            <m:t>𝑦</m:t>
                          </m:r>
                        </m:e>
                      </m:d>
                      <m:r>
                        <a:rPr lang="en-US" b="0" i="1" dirty="0" smtClean="0">
                          <a:solidFill>
                            <a:srgbClr val="00B050"/>
                          </a:solidFill>
                          <a:latin typeface="Cambria Math" panose="02040503050406030204" pitchFamily="18" charset="0"/>
                        </a:rPr>
                        <m:t>,</m:t>
                      </m:r>
                      <m:r>
                        <a:rPr lang="en-US" b="0" i="1" dirty="0" smtClean="0">
                          <a:solidFill>
                            <a:srgbClr val="FF0000"/>
                          </a:solidFill>
                          <a:latin typeface="Cambria Math" panose="02040503050406030204" pitchFamily="18" charset="0"/>
                        </a:rPr>
                        <m:t>𝑦</m:t>
                      </m:r>
                      <m:r>
                        <a:rPr lang="en-US" b="0" i="1" dirty="0" smtClean="0">
                          <a:solidFill>
                            <a:srgbClr val="C00000"/>
                          </a:solidFill>
                          <a:latin typeface="Cambria Math" panose="02040503050406030204" pitchFamily="18" charset="0"/>
                        </a:rPr>
                        <m:t>)</m:t>
                      </m:r>
                    </m:oMath>
                  </m:oMathPara>
                </a14:m>
                <a:endParaRPr lang="en-US" b="0" dirty="0">
                  <a:solidFill>
                    <a:srgbClr val="C00000"/>
                  </a:solidFill>
                </a:endParaRPr>
              </a:p>
            </p:txBody>
          </p:sp>
        </mc:Choice>
        <mc:Fallback xmlns="">
          <p:sp>
            <p:nvSpPr>
              <p:cNvPr id="11" name="TextBox 10">
                <a:extLst>
                  <a:ext uri="{FF2B5EF4-FFF2-40B4-BE49-F238E27FC236}">
                    <a16:creationId xmlns:a16="http://schemas.microsoft.com/office/drawing/2014/main" id="{920ED3B4-C1B1-7744-A0D1-B0739ECD1FDD}"/>
                  </a:ext>
                </a:extLst>
              </p:cNvPr>
              <p:cNvSpPr txBox="1">
                <a:spLocks noRot="1" noChangeAspect="1" noMove="1" noResize="1" noEditPoints="1" noAdjustHandles="1" noChangeArrowheads="1" noChangeShapeType="1" noTextEdit="1"/>
              </p:cNvSpPr>
              <p:nvPr/>
            </p:nvSpPr>
            <p:spPr>
              <a:xfrm>
                <a:off x="7015344" y="4404614"/>
                <a:ext cx="1946815" cy="461665"/>
              </a:xfrm>
              <a:prstGeom prst="rect">
                <a:avLst/>
              </a:prstGeom>
              <a:blipFill>
                <a:blip r:embed="rId6"/>
                <a:stretch>
                  <a:fillRect b="-16216"/>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9FBBC89-559C-464C-98DA-564CB1FB6503}"/>
              </a:ext>
            </a:extLst>
          </p:cNvPr>
          <p:cNvCxnSpPr>
            <a:cxnSpLocks/>
          </p:cNvCxnSpPr>
          <p:nvPr/>
        </p:nvCxnSpPr>
        <p:spPr bwMode="auto">
          <a:xfrm flipV="1">
            <a:off x="1621918" y="4658066"/>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59EE8D20-6C05-E345-BD9C-0C9E364033E7}"/>
              </a:ext>
            </a:extLst>
          </p:cNvPr>
          <p:cNvCxnSpPr>
            <a:cxnSpLocks/>
          </p:cNvCxnSpPr>
          <p:nvPr/>
        </p:nvCxnSpPr>
        <p:spPr bwMode="auto">
          <a:xfrm flipV="1">
            <a:off x="6116743" y="4675070"/>
            <a:ext cx="779634"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E578514F-7200-324F-B559-27200F9776D2}"/>
              </a:ext>
            </a:extLst>
          </p:cNvPr>
          <p:cNvCxnSpPr>
            <a:cxnSpLocks/>
          </p:cNvCxnSpPr>
          <p:nvPr/>
        </p:nvCxnSpPr>
        <p:spPr bwMode="auto">
          <a:xfrm>
            <a:off x="1621918" y="3888362"/>
            <a:ext cx="801955" cy="446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9FFF71-5845-7047-AFF4-55F2B235AE74}"/>
                  </a:ext>
                </a:extLst>
              </p:cNvPr>
              <p:cNvSpPr txBox="1"/>
              <p:nvPr/>
            </p:nvSpPr>
            <p:spPr>
              <a:xfrm>
                <a:off x="1229086" y="3576935"/>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𝑦</m:t>
                      </m:r>
                    </m:oMath>
                  </m:oMathPara>
                </a14:m>
                <a:endParaRPr lang="en-US" b="0" dirty="0">
                  <a:solidFill>
                    <a:srgbClr val="00B050"/>
                  </a:solidFill>
                </a:endParaRPr>
              </a:p>
            </p:txBody>
          </p:sp>
        </mc:Choice>
        <mc:Fallback xmlns="">
          <p:sp>
            <p:nvSpPr>
              <p:cNvPr id="15" name="TextBox 14">
                <a:extLst>
                  <a:ext uri="{FF2B5EF4-FFF2-40B4-BE49-F238E27FC236}">
                    <a16:creationId xmlns:a16="http://schemas.microsoft.com/office/drawing/2014/main" id="{B49FFF71-5845-7047-AFF4-55F2B235AE74}"/>
                  </a:ext>
                </a:extLst>
              </p:cNvPr>
              <p:cNvSpPr txBox="1">
                <a:spLocks noRot="1" noChangeAspect="1" noMove="1" noResize="1" noEditPoints="1" noAdjustHandles="1" noChangeArrowheads="1" noChangeShapeType="1" noTextEdit="1"/>
              </p:cNvSpPr>
              <p:nvPr/>
            </p:nvSpPr>
            <p:spPr>
              <a:xfrm>
                <a:off x="1229086" y="3576935"/>
                <a:ext cx="446404" cy="461665"/>
              </a:xfrm>
              <a:prstGeom prst="rect">
                <a:avLst/>
              </a:prstGeom>
              <a:blipFill>
                <a:blip r:embed="rId7"/>
                <a:stretch>
                  <a:fillRect b="-8108"/>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798A202-CA29-6A4C-8EC6-FE953C054893}"/>
              </a:ext>
            </a:extLst>
          </p:cNvPr>
          <p:cNvCxnSpPr>
            <a:cxnSpLocks/>
          </p:cNvCxnSpPr>
          <p:nvPr/>
        </p:nvCxnSpPr>
        <p:spPr bwMode="auto">
          <a:xfrm>
            <a:off x="4343400" y="3892827"/>
            <a:ext cx="430983"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59615A-7E91-DF48-8FD8-0B501706E726}"/>
                  </a:ext>
                </a:extLst>
              </p:cNvPr>
              <p:cNvSpPr txBox="1"/>
              <p:nvPr/>
            </p:nvSpPr>
            <p:spPr>
              <a:xfrm>
                <a:off x="3973196" y="3581400"/>
                <a:ext cx="4464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𝑦</m:t>
                      </m:r>
                    </m:oMath>
                  </m:oMathPara>
                </a14:m>
                <a:endParaRPr lang="en-US" b="0" dirty="0">
                  <a:solidFill>
                    <a:srgbClr val="00B050"/>
                  </a:solidFill>
                </a:endParaRPr>
              </a:p>
            </p:txBody>
          </p:sp>
        </mc:Choice>
        <mc:Fallback xmlns="">
          <p:sp>
            <p:nvSpPr>
              <p:cNvPr id="18" name="TextBox 17">
                <a:extLst>
                  <a:ext uri="{FF2B5EF4-FFF2-40B4-BE49-F238E27FC236}">
                    <a16:creationId xmlns:a16="http://schemas.microsoft.com/office/drawing/2014/main" id="{5D59615A-7E91-DF48-8FD8-0B501706E726}"/>
                  </a:ext>
                </a:extLst>
              </p:cNvPr>
              <p:cNvSpPr txBox="1">
                <a:spLocks noRot="1" noChangeAspect="1" noMove="1" noResize="1" noEditPoints="1" noAdjustHandles="1" noChangeArrowheads="1" noChangeShapeType="1" noTextEdit="1"/>
              </p:cNvSpPr>
              <p:nvPr/>
            </p:nvSpPr>
            <p:spPr>
              <a:xfrm>
                <a:off x="3973196" y="3581400"/>
                <a:ext cx="446404" cy="461665"/>
              </a:xfrm>
              <a:prstGeom prst="rect">
                <a:avLst/>
              </a:prstGeom>
              <a:blipFill>
                <a:blip r:embed="rId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DEB174-055B-064A-AD27-9D8D8C0E2C44}"/>
                  </a:ext>
                </a:extLst>
              </p:cNvPr>
              <p:cNvSpPr txBox="1"/>
              <p:nvPr/>
            </p:nvSpPr>
            <p:spPr>
              <a:xfrm>
                <a:off x="5233608" y="4043503"/>
                <a:ext cx="49186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C00000"/>
                          </a:solidFill>
                          <a:latin typeface="Cambria Math" panose="02040503050406030204" pitchFamily="18" charset="0"/>
                        </a:rPr>
                        <m:t>𝐷</m:t>
                      </m:r>
                    </m:oMath>
                  </m:oMathPara>
                </a14:m>
                <a:endParaRPr lang="en-US" b="0" dirty="0"/>
              </a:p>
            </p:txBody>
          </p:sp>
        </mc:Choice>
        <mc:Fallback xmlns="">
          <p:sp>
            <p:nvSpPr>
              <p:cNvPr id="22" name="TextBox 21">
                <a:extLst>
                  <a:ext uri="{FF2B5EF4-FFF2-40B4-BE49-F238E27FC236}">
                    <a16:creationId xmlns:a16="http://schemas.microsoft.com/office/drawing/2014/main" id="{ECDEB174-055B-064A-AD27-9D8D8C0E2C44}"/>
                  </a:ext>
                </a:extLst>
              </p:cNvPr>
              <p:cNvSpPr txBox="1">
                <a:spLocks noRot="1" noChangeAspect="1" noMove="1" noResize="1" noEditPoints="1" noAdjustHandles="1" noChangeArrowheads="1" noChangeShapeType="1" noTextEdit="1"/>
              </p:cNvSpPr>
              <p:nvPr/>
            </p:nvSpPr>
            <p:spPr>
              <a:xfrm>
                <a:off x="5233608" y="4043503"/>
                <a:ext cx="491866"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634081"/>
      </p:ext>
    </p:extLst>
  </p:cSld>
  <p:clrMapOvr>
    <a:masterClrMapping/>
  </p:clrMapOvr>
  <p:transition spd="med" advTm="34182"/>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4BCD-736A-574C-BCC9-8FDE750F4D97}"/>
              </a:ext>
            </a:extLst>
          </p:cNvPr>
          <p:cNvSpPr>
            <a:spLocks noGrp="1"/>
          </p:cNvSpPr>
          <p:nvPr>
            <p:ph type="title"/>
          </p:nvPr>
        </p:nvSpPr>
        <p:spPr/>
        <p:txBody>
          <a:bodyPr/>
          <a:lstStyle/>
          <a:p>
            <a:r>
              <a:rPr lang="en-US" dirty="0"/>
              <a:t>Conditional generation</a:t>
            </a:r>
          </a:p>
        </p:txBody>
      </p:sp>
      <p:sp>
        <p:nvSpPr>
          <p:cNvPr id="3" name="Content Placeholder 2">
            <a:extLst>
              <a:ext uri="{FF2B5EF4-FFF2-40B4-BE49-F238E27FC236}">
                <a16:creationId xmlns:a16="http://schemas.microsoft.com/office/drawing/2014/main" id="{82B91B1A-E3FE-CD4E-8B01-0F6C98922FFC}"/>
              </a:ext>
            </a:extLst>
          </p:cNvPr>
          <p:cNvSpPr>
            <a:spLocks noGrp="1"/>
          </p:cNvSpPr>
          <p:nvPr>
            <p:ph idx="1"/>
          </p:nvPr>
        </p:nvSpPr>
        <p:spPr>
          <a:xfrm>
            <a:off x="685800" y="914400"/>
            <a:ext cx="8153400" cy="5257800"/>
          </a:xfrm>
        </p:spPr>
        <p:txBody>
          <a:bodyPr/>
          <a:lstStyle/>
          <a:p>
            <a:pPr marL="457200" indent="-457200">
              <a:buFont typeface="Arial" panose="020B0604020202020204" pitchFamily="34" charset="0"/>
              <a:buChar char="•"/>
            </a:pPr>
            <a:r>
              <a:rPr lang="en-US" dirty="0"/>
              <a:t>Example: simple network for generating </a:t>
            </a:r>
            <a:br>
              <a:rPr lang="en-US" dirty="0"/>
            </a:br>
            <a:r>
              <a:rPr lang="en-US" dirty="0"/>
              <a:t>28 x 28 MNIST digits</a:t>
            </a:r>
          </a:p>
        </p:txBody>
      </p:sp>
      <p:sp>
        <p:nvSpPr>
          <p:cNvPr id="5" name="TextBox 4">
            <a:extLst>
              <a:ext uri="{FF2B5EF4-FFF2-40B4-BE49-F238E27FC236}">
                <a16:creationId xmlns:a16="http://schemas.microsoft.com/office/drawing/2014/main" id="{11B81F0F-13A8-A943-995F-DAD461525087}"/>
              </a:ext>
            </a:extLst>
          </p:cNvPr>
          <p:cNvSpPr txBox="1"/>
          <p:nvPr/>
        </p:nvSpPr>
        <p:spPr>
          <a:xfrm>
            <a:off x="533400" y="6412468"/>
            <a:ext cx="8199745" cy="369332"/>
          </a:xfrm>
          <a:prstGeom prst="rect">
            <a:avLst/>
          </a:prstGeom>
          <a:noFill/>
        </p:spPr>
        <p:txBody>
          <a:bodyPr wrap="none" rtlCol="0">
            <a:spAutoFit/>
          </a:bodyPr>
          <a:lstStyle/>
          <a:p>
            <a:r>
              <a:rPr lang="en-US" sz="1800" b="0" dirty="0"/>
              <a:t>M. Mirza and S. </a:t>
            </a:r>
            <a:r>
              <a:rPr lang="en-US" sz="1800" b="0" dirty="0" err="1"/>
              <a:t>Osindero</a:t>
            </a:r>
            <a:r>
              <a:rPr lang="en-US" sz="1800" b="0" dirty="0"/>
              <a:t>, </a:t>
            </a:r>
            <a:r>
              <a:rPr lang="en-US" sz="1800" b="0" dirty="0">
                <a:hlinkClick r:id="rId2"/>
              </a:rPr>
              <a:t>Conditional Generative Adversarial Nets</a:t>
            </a:r>
            <a:r>
              <a:rPr lang="en-US" sz="1800" b="0" dirty="0"/>
              <a:t>, </a:t>
            </a:r>
            <a:r>
              <a:rPr lang="en-US" sz="1800" b="0" dirty="0" err="1"/>
              <a:t>arXiv</a:t>
            </a:r>
            <a:r>
              <a:rPr lang="en-US" sz="1800" b="0" dirty="0"/>
              <a:t> 2014</a:t>
            </a:r>
          </a:p>
        </p:txBody>
      </p:sp>
      <p:pic>
        <p:nvPicPr>
          <p:cNvPr id="8" name="Picture 7">
            <a:extLst>
              <a:ext uri="{FF2B5EF4-FFF2-40B4-BE49-F238E27FC236}">
                <a16:creationId xmlns:a16="http://schemas.microsoft.com/office/drawing/2014/main" id="{34A10486-F509-C147-B1CF-6D8AFFF6C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133" y="2571655"/>
            <a:ext cx="7742667" cy="2914745"/>
          </a:xfrm>
          <a:prstGeom prst="rect">
            <a:avLst/>
          </a:prstGeom>
        </p:spPr>
      </p:pic>
      <p:sp>
        <p:nvSpPr>
          <p:cNvPr id="21" name="TextBox 20">
            <a:extLst>
              <a:ext uri="{FF2B5EF4-FFF2-40B4-BE49-F238E27FC236}">
                <a16:creationId xmlns:a16="http://schemas.microsoft.com/office/drawing/2014/main" id="{46525D35-2071-2E40-8CDD-1BCCD5A6EC00}"/>
              </a:ext>
            </a:extLst>
          </p:cNvPr>
          <p:cNvSpPr txBox="1"/>
          <p:nvPr/>
        </p:nvSpPr>
        <p:spPr>
          <a:xfrm>
            <a:off x="-46467" y="3352800"/>
            <a:ext cx="1435087" cy="738664"/>
          </a:xfrm>
          <a:prstGeom prst="rect">
            <a:avLst/>
          </a:prstGeom>
          <a:noFill/>
        </p:spPr>
        <p:txBody>
          <a:bodyPr wrap="square" rtlCol="0">
            <a:spAutoFit/>
          </a:bodyPr>
          <a:lstStyle/>
          <a:p>
            <a:pPr algn="r"/>
            <a:r>
              <a:rPr lang="en-US" sz="1400" b="0" dirty="0"/>
              <a:t>Class label: </a:t>
            </a:r>
            <a:br>
              <a:rPr lang="en-US" sz="1400" b="0" dirty="0"/>
            </a:br>
            <a:r>
              <a:rPr lang="en-US" sz="1400" b="0" dirty="0"/>
              <a:t>10-dim one-hot vector </a:t>
            </a:r>
          </a:p>
        </p:txBody>
      </p:sp>
      <p:sp>
        <p:nvSpPr>
          <p:cNvPr id="23" name="TextBox 22">
            <a:extLst>
              <a:ext uri="{FF2B5EF4-FFF2-40B4-BE49-F238E27FC236}">
                <a16:creationId xmlns:a16="http://schemas.microsoft.com/office/drawing/2014/main" id="{165FBC47-1DFD-F740-894D-0D128029BFE5}"/>
              </a:ext>
            </a:extLst>
          </p:cNvPr>
          <p:cNvSpPr txBox="1"/>
          <p:nvPr/>
        </p:nvSpPr>
        <p:spPr>
          <a:xfrm>
            <a:off x="182133" y="4724400"/>
            <a:ext cx="1206486" cy="307777"/>
          </a:xfrm>
          <a:prstGeom prst="rect">
            <a:avLst/>
          </a:prstGeom>
          <a:noFill/>
        </p:spPr>
        <p:txBody>
          <a:bodyPr wrap="square" rtlCol="0">
            <a:spAutoFit/>
          </a:bodyPr>
          <a:lstStyle/>
          <a:p>
            <a:pPr algn="r"/>
            <a:r>
              <a:rPr lang="en-US" sz="1400" b="0" dirty="0"/>
              <a:t>Noise vector</a:t>
            </a:r>
          </a:p>
        </p:txBody>
      </p:sp>
      <p:sp>
        <p:nvSpPr>
          <p:cNvPr id="24" name="Rounded Rectangle 23">
            <a:extLst>
              <a:ext uri="{FF2B5EF4-FFF2-40B4-BE49-F238E27FC236}">
                <a16:creationId xmlns:a16="http://schemas.microsoft.com/office/drawing/2014/main" id="{3D09861D-C57E-E541-8A1B-AFA3FBEB63E4}"/>
              </a:ext>
            </a:extLst>
          </p:cNvPr>
          <p:cNvSpPr/>
          <p:nvPr/>
        </p:nvSpPr>
        <p:spPr bwMode="auto">
          <a:xfrm>
            <a:off x="43237" y="2857500"/>
            <a:ext cx="5244296" cy="2971800"/>
          </a:xfrm>
          <a:prstGeom prst="round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rgbClr val="00B050"/>
              </a:solidFill>
              <a:effectLst/>
              <a:latin typeface="Arial" charset="0"/>
              <a:cs typeface="Arial" charset="0"/>
            </a:endParaRPr>
          </a:p>
        </p:txBody>
      </p:sp>
      <p:sp>
        <p:nvSpPr>
          <p:cNvPr id="25" name="TextBox 24">
            <a:extLst>
              <a:ext uri="{FF2B5EF4-FFF2-40B4-BE49-F238E27FC236}">
                <a16:creationId xmlns:a16="http://schemas.microsoft.com/office/drawing/2014/main" id="{57ADC95F-CFC4-4840-9B3F-955F333D6FB0}"/>
              </a:ext>
            </a:extLst>
          </p:cNvPr>
          <p:cNvSpPr txBox="1"/>
          <p:nvPr/>
        </p:nvSpPr>
        <p:spPr>
          <a:xfrm>
            <a:off x="1752600" y="2450068"/>
            <a:ext cx="1435087" cy="369332"/>
          </a:xfrm>
          <a:prstGeom prst="rect">
            <a:avLst/>
          </a:prstGeom>
          <a:noFill/>
        </p:spPr>
        <p:txBody>
          <a:bodyPr wrap="square" rtlCol="0">
            <a:spAutoFit/>
          </a:bodyPr>
          <a:lstStyle/>
          <a:p>
            <a:pPr algn="r"/>
            <a:r>
              <a:rPr lang="en-US" sz="1800" b="0" dirty="0">
                <a:solidFill>
                  <a:srgbClr val="00B050"/>
                </a:solidFill>
              </a:rPr>
              <a:t>Generator</a:t>
            </a:r>
          </a:p>
        </p:txBody>
      </p:sp>
      <p:sp>
        <p:nvSpPr>
          <p:cNvPr id="26" name="TextBox 25">
            <a:extLst>
              <a:ext uri="{FF2B5EF4-FFF2-40B4-BE49-F238E27FC236}">
                <a16:creationId xmlns:a16="http://schemas.microsoft.com/office/drawing/2014/main" id="{F1AC2673-8DA8-AA48-949E-3E6F917B4A41}"/>
              </a:ext>
            </a:extLst>
          </p:cNvPr>
          <p:cNvSpPr txBox="1"/>
          <p:nvPr/>
        </p:nvSpPr>
        <p:spPr>
          <a:xfrm>
            <a:off x="7691548" y="5710535"/>
            <a:ext cx="1452452" cy="461665"/>
          </a:xfrm>
          <a:prstGeom prst="rect">
            <a:avLst/>
          </a:prstGeom>
          <a:noFill/>
        </p:spPr>
        <p:txBody>
          <a:bodyPr wrap="square" rtlCol="0">
            <a:spAutoFit/>
          </a:bodyPr>
          <a:lstStyle/>
          <a:p>
            <a:pPr algn="r"/>
            <a:r>
              <a:rPr lang="en-US" sz="1200" b="0" dirty="0"/>
              <a:t>Figure source: </a:t>
            </a:r>
          </a:p>
          <a:p>
            <a:pPr algn="r"/>
            <a:r>
              <a:rPr lang="en-US" sz="1200" b="0" dirty="0">
                <a:hlinkClick r:id="rId4"/>
              </a:rPr>
              <a:t>F. Fleuret</a:t>
            </a:r>
            <a:endParaRPr lang="en-US" sz="1200" b="0" dirty="0"/>
          </a:p>
        </p:txBody>
      </p:sp>
      <p:pic>
        <p:nvPicPr>
          <p:cNvPr id="6" name="Picture 5">
            <a:extLst>
              <a:ext uri="{FF2B5EF4-FFF2-40B4-BE49-F238E27FC236}">
                <a16:creationId xmlns:a16="http://schemas.microsoft.com/office/drawing/2014/main" id="{9A2E1A3F-9DD1-C54E-A712-5BEE7C75C6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3366655"/>
            <a:ext cx="381000" cy="229809"/>
          </a:xfrm>
          <a:prstGeom prst="rect">
            <a:avLst/>
          </a:prstGeom>
        </p:spPr>
      </p:pic>
      <p:pic>
        <p:nvPicPr>
          <p:cNvPr id="9" name="Picture 8">
            <a:extLst>
              <a:ext uri="{FF2B5EF4-FFF2-40B4-BE49-F238E27FC236}">
                <a16:creationId xmlns:a16="http://schemas.microsoft.com/office/drawing/2014/main" id="{CA96BD9F-7501-1645-B898-93CFD0E567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00" y="4648200"/>
            <a:ext cx="364991" cy="217714"/>
          </a:xfrm>
          <a:prstGeom prst="rect">
            <a:avLst/>
          </a:prstGeom>
        </p:spPr>
      </p:pic>
    </p:spTree>
    <p:extLst>
      <p:ext uri="{BB962C8B-B14F-4D97-AF65-F5344CB8AC3E}">
        <p14:creationId xmlns:p14="http://schemas.microsoft.com/office/powerpoint/2010/main" val="3768519182"/>
      </p:ext>
    </p:extLst>
  </p:cSld>
  <p:clrMapOvr>
    <a:masterClrMapping/>
  </p:clrMapOvr>
  <p:transition spd="med" advTm="13379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AC11-CF5C-6A4E-9F21-8931DB043CDE}"/>
              </a:ext>
            </a:extLst>
          </p:cNvPr>
          <p:cNvSpPr>
            <a:spLocks noGrp="1"/>
          </p:cNvSpPr>
          <p:nvPr>
            <p:ph type="title"/>
          </p:nvPr>
        </p:nvSpPr>
        <p:spPr>
          <a:xfrm>
            <a:off x="495300" y="475950"/>
            <a:ext cx="8001000" cy="838200"/>
          </a:xfrm>
        </p:spPr>
        <p:txBody>
          <a:bodyPr>
            <a:normAutofit/>
          </a:bodyPr>
          <a:lstStyle/>
          <a:p>
            <a:r>
              <a:rPr lang="en-US" sz="3200" dirty="0"/>
              <a:t>Designing a network for generative tasks</a:t>
            </a:r>
          </a:p>
        </p:txBody>
      </p:sp>
      <p:sp>
        <p:nvSpPr>
          <p:cNvPr id="3" name="Content Placeholder 2">
            <a:extLst>
              <a:ext uri="{FF2B5EF4-FFF2-40B4-BE49-F238E27FC236}">
                <a16:creationId xmlns:a16="http://schemas.microsoft.com/office/drawing/2014/main" id="{8A9FCD71-41EB-394C-BF19-20E973435E07}"/>
              </a:ext>
            </a:extLst>
          </p:cNvPr>
          <p:cNvSpPr>
            <a:spLocks noGrp="1"/>
          </p:cNvSpPr>
          <p:nvPr>
            <p:ph idx="1"/>
          </p:nvPr>
        </p:nvSpPr>
        <p:spPr>
          <a:xfrm>
            <a:off x="457003" y="1426223"/>
            <a:ext cx="8382000" cy="1765274"/>
          </a:xfrm>
        </p:spPr>
        <p:txBody>
          <a:bodyPr>
            <a:normAutofit fontScale="92500" lnSpcReduction="10000"/>
          </a:bodyPr>
          <a:lstStyle/>
          <a:p>
            <a:pPr marL="342899" indent="-342899">
              <a:defRPr sz="2900"/>
            </a:pPr>
            <a:r>
              <a:rPr lang="en-US" dirty="0"/>
              <a:t>We saw that VAEs can learn to generate data by training both an encoder and a decoder (generator)</a:t>
            </a:r>
          </a:p>
          <a:p>
            <a:pPr marL="342899" indent="-342899">
              <a:defRPr sz="2900"/>
            </a:pPr>
            <a:r>
              <a:rPr lang="en-US" dirty="0"/>
              <a:t>Can we learn just the generator?</a:t>
            </a:r>
          </a:p>
          <a:p>
            <a:pPr marL="857250" lvl="1" indent="-457200">
              <a:buFont typeface="Arial" panose="020B0604020202020204" pitchFamily="34" charset="0"/>
              <a:buChar char="•"/>
            </a:pPr>
            <a:r>
              <a:rPr lang="en-US" sz="2400" dirty="0"/>
              <a:t>Recall the decoder of VAE</a:t>
            </a:r>
          </a:p>
        </p:txBody>
      </p:sp>
      <p:pic>
        <p:nvPicPr>
          <p:cNvPr id="8" name="Picture 7" descr="Screen Shot 2018-04-25 at 2.08.35 PM.png">
            <a:extLst>
              <a:ext uri="{FF2B5EF4-FFF2-40B4-BE49-F238E27FC236}">
                <a16:creationId xmlns:a16="http://schemas.microsoft.com/office/drawing/2014/main" id="{6816A8B4-294F-7844-808C-C5CEE2F69D6F}"/>
              </a:ext>
            </a:extLst>
          </p:cNvPr>
          <p:cNvPicPr>
            <a:picLocks noChangeAspect="1"/>
          </p:cNvPicPr>
          <p:nvPr/>
        </p:nvPicPr>
        <p:blipFill rotWithShape="1">
          <a:blip r:embed="rId3">
            <a:extLst>
              <a:ext uri="{28A0092B-C50C-407E-A947-70E740481C1C}">
                <a14:useLocalDpi xmlns:a14="http://schemas.microsoft.com/office/drawing/2010/main" val="0"/>
              </a:ext>
            </a:extLst>
          </a:blip>
          <a:srcRect t="14546" r="51211" b="-14546"/>
          <a:stretch/>
        </p:blipFill>
        <p:spPr>
          <a:xfrm>
            <a:off x="2514600" y="3474720"/>
            <a:ext cx="4191000" cy="2933700"/>
          </a:xfrm>
          <a:prstGeom prst="rect">
            <a:avLst/>
          </a:prstGeom>
        </p:spPr>
      </p:pic>
      <p:sp>
        <p:nvSpPr>
          <p:cNvPr id="4" name="Rectangle 3">
            <a:extLst>
              <a:ext uri="{FF2B5EF4-FFF2-40B4-BE49-F238E27FC236}">
                <a16:creationId xmlns:a16="http://schemas.microsoft.com/office/drawing/2014/main" id="{A0A33CD1-F016-274F-8D40-6F9FB186C8AE}"/>
              </a:ext>
            </a:extLst>
          </p:cNvPr>
          <p:cNvSpPr/>
          <p:nvPr/>
        </p:nvSpPr>
        <p:spPr bwMode="auto">
          <a:xfrm>
            <a:off x="4114800" y="3429000"/>
            <a:ext cx="2438400" cy="2286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6" name="Straight Arrow Connector 5">
            <a:extLst>
              <a:ext uri="{FF2B5EF4-FFF2-40B4-BE49-F238E27FC236}">
                <a16:creationId xmlns:a16="http://schemas.microsoft.com/office/drawing/2014/main" id="{8E2C7994-CCC8-8544-B07A-ADAA4BCC42D3}"/>
              </a:ext>
            </a:extLst>
          </p:cNvPr>
          <p:cNvCxnSpPr>
            <a:cxnSpLocks/>
          </p:cNvCxnSpPr>
          <p:nvPr/>
        </p:nvCxnSpPr>
        <p:spPr bwMode="auto">
          <a:xfrm flipV="1">
            <a:off x="4495800" y="4724400"/>
            <a:ext cx="0" cy="4572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7" name="TextBox 6">
            <a:extLst>
              <a:ext uri="{FF2B5EF4-FFF2-40B4-BE49-F238E27FC236}">
                <a16:creationId xmlns:a16="http://schemas.microsoft.com/office/drawing/2014/main" id="{74E13169-C5DB-404A-8DD1-3F008DA3B9A3}"/>
              </a:ext>
            </a:extLst>
          </p:cNvPr>
          <p:cNvSpPr txBox="1"/>
          <p:nvPr/>
        </p:nvSpPr>
        <p:spPr>
          <a:xfrm>
            <a:off x="4038600" y="5113701"/>
            <a:ext cx="1066800" cy="646331"/>
          </a:xfrm>
          <a:prstGeom prst="rect">
            <a:avLst/>
          </a:prstGeom>
          <a:noFill/>
        </p:spPr>
        <p:txBody>
          <a:bodyPr wrap="square" rtlCol="0">
            <a:spAutoFit/>
          </a:bodyPr>
          <a:lstStyle/>
          <a:p>
            <a:pPr algn="ctr"/>
            <a:r>
              <a:rPr lang="en-US" sz="1200" b="0" dirty="0">
                <a:solidFill>
                  <a:srgbClr val="FF0000"/>
                </a:solidFill>
              </a:rPr>
              <a:t>Random seed or </a:t>
            </a:r>
            <a:r>
              <a:rPr lang="en-US" sz="1200" b="0" i="1" dirty="0">
                <a:solidFill>
                  <a:srgbClr val="FF0000"/>
                </a:solidFill>
              </a:rPr>
              <a:t>latent code</a:t>
            </a:r>
          </a:p>
        </p:txBody>
      </p:sp>
      <p:sp>
        <p:nvSpPr>
          <p:cNvPr id="10" name="TextBox 9">
            <a:extLst>
              <a:ext uri="{FF2B5EF4-FFF2-40B4-BE49-F238E27FC236}">
                <a16:creationId xmlns:a16="http://schemas.microsoft.com/office/drawing/2014/main" id="{9F91B124-6A00-744B-B328-9DEEFB32BB63}"/>
              </a:ext>
            </a:extLst>
          </p:cNvPr>
          <p:cNvSpPr txBox="1"/>
          <p:nvPr/>
        </p:nvSpPr>
        <p:spPr>
          <a:xfrm>
            <a:off x="4343400" y="5750867"/>
            <a:ext cx="2057400" cy="584775"/>
          </a:xfrm>
          <a:prstGeom prst="rect">
            <a:avLst/>
          </a:prstGeom>
          <a:noFill/>
        </p:spPr>
        <p:txBody>
          <a:bodyPr wrap="square" rtlCol="0">
            <a:spAutoFit/>
          </a:bodyPr>
          <a:lstStyle/>
          <a:p>
            <a:pPr algn="ctr"/>
            <a:r>
              <a:rPr lang="en-US" sz="1600" b="0" dirty="0">
                <a:solidFill>
                  <a:srgbClr val="FF0000"/>
                </a:solidFill>
              </a:rPr>
              <a:t>Unconditional generation</a:t>
            </a:r>
          </a:p>
        </p:txBody>
      </p:sp>
    </p:spTree>
    <p:custDataLst>
      <p:tags r:id="rId1"/>
    </p:custDataLst>
    <p:extLst>
      <p:ext uri="{BB962C8B-B14F-4D97-AF65-F5344CB8AC3E}">
        <p14:creationId xmlns:p14="http://schemas.microsoft.com/office/powerpoint/2010/main" val="2060363085"/>
      </p:ext>
    </p:extLst>
  </p:cSld>
  <p:clrMapOvr>
    <a:masterClrMapping/>
  </p:clrMapOvr>
  <p:transition spd="med" advTm="1202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4BCD-736A-574C-BCC9-8FDE750F4D97}"/>
              </a:ext>
            </a:extLst>
          </p:cNvPr>
          <p:cNvSpPr>
            <a:spLocks noGrp="1"/>
          </p:cNvSpPr>
          <p:nvPr>
            <p:ph type="title"/>
          </p:nvPr>
        </p:nvSpPr>
        <p:spPr/>
        <p:txBody>
          <a:bodyPr/>
          <a:lstStyle/>
          <a:p>
            <a:r>
              <a:rPr lang="en-US" dirty="0"/>
              <a:t>Conditional generation</a:t>
            </a:r>
          </a:p>
        </p:txBody>
      </p:sp>
      <p:sp>
        <p:nvSpPr>
          <p:cNvPr id="3" name="Content Placeholder 2">
            <a:extLst>
              <a:ext uri="{FF2B5EF4-FFF2-40B4-BE49-F238E27FC236}">
                <a16:creationId xmlns:a16="http://schemas.microsoft.com/office/drawing/2014/main" id="{82B91B1A-E3FE-CD4E-8B01-0F6C98922FFC}"/>
              </a:ext>
            </a:extLst>
          </p:cNvPr>
          <p:cNvSpPr>
            <a:spLocks noGrp="1"/>
          </p:cNvSpPr>
          <p:nvPr>
            <p:ph idx="1"/>
          </p:nvPr>
        </p:nvSpPr>
        <p:spPr>
          <a:xfrm>
            <a:off x="685800" y="914400"/>
            <a:ext cx="8153400" cy="5257800"/>
          </a:xfrm>
        </p:spPr>
        <p:txBody>
          <a:bodyPr/>
          <a:lstStyle/>
          <a:p>
            <a:pPr marL="457200" indent="-457200">
              <a:buFont typeface="Arial" panose="020B0604020202020204" pitchFamily="34" charset="0"/>
              <a:buChar char="•"/>
            </a:pPr>
            <a:r>
              <a:rPr lang="en-US" dirty="0"/>
              <a:t>Example: simple network for generating </a:t>
            </a:r>
            <a:br>
              <a:rPr lang="en-US" dirty="0"/>
            </a:br>
            <a:r>
              <a:rPr lang="en-US" dirty="0"/>
              <a:t>28 x 28 MNIST digits</a:t>
            </a:r>
          </a:p>
        </p:txBody>
      </p:sp>
      <p:sp>
        <p:nvSpPr>
          <p:cNvPr id="5" name="TextBox 4">
            <a:extLst>
              <a:ext uri="{FF2B5EF4-FFF2-40B4-BE49-F238E27FC236}">
                <a16:creationId xmlns:a16="http://schemas.microsoft.com/office/drawing/2014/main" id="{11B81F0F-13A8-A943-995F-DAD461525087}"/>
              </a:ext>
            </a:extLst>
          </p:cNvPr>
          <p:cNvSpPr txBox="1"/>
          <p:nvPr/>
        </p:nvSpPr>
        <p:spPr>
          <a:xfrm>
            <a:off x="533400" y="6412468"/>
            <a:ext cx="8199745" cy="369332"/>
          </a:xfrm>
          <a:prstGeom prst="rect">
            <a:avLst/>
          </a:prstGeom>
          <a:noFill/>
        </p:spPr>
        <p:txBody>
          <a:bodyPr wrap="none" rtlCol="0">
            <a:spAutoFit/>
          </a:bodyPr>
          <a:lstStyle/>
          <a:p>
            <a:r>
              <a:rPr lang="en-US" sz="1800" b="0" dirty="0"/>
              <a:t>M. Mirza and S. </a:t>
            </a:r>
            <a:r>
              <a:rPr lang="en-US" sz="1800" b="0" dirty="0" err="1"/>
              <a:t>Osindero</a:t>
            </a:r>
            <a:r>
              <a:rPr lang="en-US" sz="1800" b="0" dirty="0"/>
              <a:t>, </a:t>
            </a:r>
            <a:r>
              <a:rPr lang="en-US" sz="1800" b="0" dirty="0">
                <a:hlinkClick r:id="rId2"/>
              </a:rPr>
              <a:t>Conditional Generative Adversarial Nets</a:t>
            </a:r>
            <a:r>
              <a:rPr lang="en-US" sz="1800" b="0" dirty="0"/>
              <a:t>, </a:t>
            </a:r>
            <a:r>
              <a:rPr lang="en-US" sz="1800" b="0" dirty="0" err="1"/>
              <a:t>arXiv</a:t>
            </a:r>
            <a:r>
              <a:rPr lang="en-US" sz="1800" b="0" dirty="0"/>
              <a:t> 2014</a:t>
            </a:r>
          </a:p>
        </p:txBody>
      </p:sp>
      <p:pic>
        <p:nvPicPr>
          <p:cNvPr id="8" name="Picture 7">
            <a:extLst>
              <a:ext uri="{FF2B5EF4-FFF2-40B4-BE49-F238E27FC236}">
                <a16:creationId xmlns:a16="http://schemas.microsoft.com/office/drawing/2014/main" id="{34A10486-F509-C147-B1CF-6D8AFFF6C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133" y="2571655"/>
            <a:ext cx="7742667" cy="2914745"/>
          </a:xfrm>
          <a:prstGeom prst="rect">
            <a:avLst/>
          </a:prstGeom>
        </p:spPr>
      </p:pic>
      <p:sp>
        <p:nvSpPr>
          <p:cNvPr id="21" name="TextBox 20">
            <a:extLst>
              <a:ext uri="{FF2B5EF4-FFF2-40B4-BE49-F238E27FC236}">
                <a16:creationId xmlns:a16="http://schemas.microsoft.com/office/drawing/2014/main" id="{46525D35-2071-2E40-8CDD-1BCCD5A6EC00}"/>
              </a:ext>
            </a:extLst>
          </p:cNvPr>
          <p:cNvSpPr txBox="1"/>
          <p:nvPr/>
        </p:nvSpPr>
        <p:spPr>
          <a:xfrm>
            <a:off x="-46467" y="3352800"/>
            <a:ext cx="1435087" cy="738664"/>
          </a:xfrm>
          <a:prstGeom prst="rect">
            <a:avLst/>
          </a:prstGeom>
          <a:noFill/>
        </p:spPr>
        <p:txBody>
          <a:bodyPr wrap="square" rtlCol="0">
            <a:spAutoFit/>
          </a:bodyPr>
          <a:lstStyle/>
          <a:p>
            <a:pPr algn="r"/>
            <a:r>
              <a:rPr lang="en-US" sz="1400" b="0" dirty="0"/>
              <a:t>Class label: </a:t>
            </a:r>
            <a:br>
              <a:rPr lang="en-US" sz="1400" b="0" dirty="0"/>
            </a:br>
            <a:r>
              <a:rPr lang="en-US" sz="1400" b="0" dirty="0"/>
              <a:t>10-dim one-hot vector </a:t>
            </a:r>
          </a:p>
        </p:txBody>
      </p:sp>
      <p:sp>
        <p:nvSpPr>
          <p:cNvPr id="23" name="TextBox 22">
            <a:extLst>
              <a:ext uri="{FF2B5EF4-FFF2-40B4-BE49-F238E27FC236}">
                <a16:creationId xmlns:a16="http://schemas.microsoft.com/office/drawing/2014/main" id="{165FBC47-1DFD-F740-894D-0D128029BFE5}"/>
              </a:ext>
            </a:extLst>
          </p:cNvPr>
          <p:cNvSpPr txBox="1"/>
          <p:nvPr/>
        </p:nvSpPr>
        <p:spPr>
          <a:xfrm>
            <a:off x="182133" y="4724400"/>
            <a:ext cx="1206486" cy="307777"/>
          </a:xfrm>
          <a:prstGeom prst="rect">
            <a:avLst/>
          </a:prstGeom>
          <a:noFill/>
        </p:spPr>
        <p:txBody>
          <a:bodyPr wrap="square" rtlCol="0">
            <a:spAutoFit/>
          </a:bodyPr>
          <a:lstStyle/>
          <a:p>
            <a:pPr algn="r"/>
            <a:r>
              <a:rPr lang="en-US" sz="1400" b="0" dirty="0"/>
              <a:t>Noise vector</a:t>
            </a:r>
          </a:p>
        </p:txBody>
      </p:sp>
      <p:sp>
        <p:nvSpPr>
          <p:cNvPr id="24" name="Rounded Rectangle 23">
            <a:extLst>
              <a:ext uri="{FF2B5EF4-FFF2-40B4-BE49-F238E27FC236}">
                <a16:creationId xmlns:a16="http://schemas.microsoft.com/office/drawing/2014/main" id="{3D09861D-C57E-E541-8A1B-AFA3FBEB63E4}"/>
              </a:ext>
            </a:extLst>
          </p:cNvPr>
          <p:cNvSpPr/>
          <p:nvPr/>
        </p:nvSpPr>
        <p:spPr bwMode="auto">
          <a:xfrm>
            <a:off x="5410200" y="2312432"/>
            <a:ext cx="3657600" cy="2971800"/>
          </a:xfrm>
          <a:prstGeom prst="round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5" name="TextBox 24">
            <a:extLst>
              <a:ext uri="{FF2B5EF4-FFF2-40B4-BE49-F238E27FC236}">
                <a16:creationId xmlns:a16="http://schemas.microsoft.com/office/drawing/2014/main" id="{57ADC95F-CFC4-4840-9B3F-955F333D6FB0}"/>
              </a:ext>
            </a:extLst>
          </p:cNvPr>
          <p:cNvSpPr txBox="1"/>
          <p:nvPr/>
        </p:nvSpPr>
        <p:spPr>
          <a:xfrm>
            <a:off x="6096000" y="1905000"/>
            <a:ext cx="2262538" cy="369332"/>
          </a:xfrm>
          <a:prstGeom prst="rect">
            <a:avLst/>
          </a:prstGeom>
          <a:noFill/>
        </p:spPr>
        <p:txBody>
          <a:bodyPr wrap="square" rtlCol="0">
            <a:spAutoFit/>
          </a:bodyPr>
          <a:lstStyle/>
          <a:p>
            <a:pPr algn="ctr"/>
            <a:r>
              <a:rPr lang="en-US" sz="1800" b="0" dirty="0">
                <a:solidFill>
                  <a:srgbClr val="C00000"/>
                </a:solidFill>
              </a:rPr>
              <a:t>Discriminator</a:t>
            </a:r>
          </a:p>
        </p:txBody>
      </p:sp>
      <p:sp>
        <p:nvSpPr>
          <p:cNvPr id="10" name="TextBox 9">
            <a:extLst>
              <a:ext uri="{FF2B5EF4-FFF2-40B4-BE49-F238E27FC236}">
                <a16:creationId xmlns:a16="http://schemas.microsoft.com/office/drawing/2014/main" id="{5473EBA8-7BC0-674A-B935-067D5BDCF29B}"/>
              </a:ext>
            </a:extLst>
          </p:cNvPr>
          <p:cNvSpPr txBox="1"/>
          <p:nvPr/>
        </p:nvSpPr>
        <p:spPr>
          <a:xfrm>
            <a:off x="7691548" y="5710535"/>
            <a:ext cx="1452452" cy="461665"/>
          </a:xfrm>
          <a:prstGeom prst="rect">
            <a:avLst/>
          </a:prstGeom>
          <a:noFill/>
        </p:spPr>
        <p:txBody>
          <a:bodyPr wrap="square" rtlCol="0">
            <a:spAutoFit/>
          </a:bodyPr>
          <a:lstStyle/>
          <a:p>
            <a:pPr algn="r"/>
            <a:r>
              <a:rPr lang="en-US" sz="1200" b="0" dirty="0"/>
              <a:t>Figure source: </a:t>
            </a:r>
          </a:p>
          <a:p>
            <a:pPr algn="r"/>
            <a:r>
              <a:rPr lang="en-US" sz="1200" b="0" dirty="0">
                <a:hlinkClick r:id="rId4"/>
              </a:rPr>
              <a:t>F. Fleuret</a:t>
            </a:r>
            <a:endParaRPr lang="en-US" sz="1200" b="0" dirty="0"/>
          </a:p>
        </p:txBody>
      </p:sp>
      <p:pic>
        <p:nvPicPr>
          <p:cNvPr id="11" name="Picture 10">
            <a:extLst>
              <a:ext uri="{FF2B5EF4-FFF2-40B4-BE49-F238E27FC236}">
                <a16:creationId xmlns:a16="http://schemas.microsoft.com/office/drawing/2014/main" id="{FC0BD1F0-340E-3340-B3B7-5D09F2A4B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3366655"/>
            <a:ext cx="381000" cy="229809"/>
          </a:xfrm>
          <a:prstGeom prst="rect">
            <a:avLst/>
          </a:prstGeom>
        </p:spPr>
      </p:pic>
      <p:pic>
        <p:nvPicPr>
          <p:cNvPr id="12" name="Picture 11">
            <a:extLst>
              <a:ext uri="{FF2B5EF4-FFF2-40B4-BE49-F238E27FC236}">
                <a16:creationId xmlns:a16="http://schemas.microsoft.com/office/drawing/2014/main" id="{88FA1F1A-2078-3849-8438-B90531A40F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00" y="4648200"/>
            <a:ext cx="364991" cy="217714"/>
          </a:xfrm>
          <a:prstGeom prst="rect">
            <a:avLst/>
          </a:prstGeom>
        </p:spPr>
      </p:pic>
    </p:spTree>
    <p:extLst>
      <p:ext uri="{BB962C8B-B14F-4D97-AF65-F5344CB8AC3E}">
        <p14:creationId xmlns:p14="http://schemas.microsoft.com/office/powerpoint/2010/main" val="780692280"/>
      </p:ext>
    </p:extLst>
  </p:cSld>
  <p:clrMapOvr>
    <a:masterClrMapping/>
  </p:clrMapOvr>
  <p:transition spd="med" advTm="205805"/>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4BCD-736A-574C-BCC9-8FDE750F4D97}"/>
              </a:ext>
            </a:extLst>
          </p:cNvPr>
          <p:cNvSpPr>
            <a:spLocks noGrp="1"/>
          </p:cNvSpPr>
          <p:nvPr>
            <p:ph type="title"/>
          </p:nvPr>
        </p:nvSpPr>
        <p:spPr>
          <a:xfrm>
            <a:off x="457200" y="129697"/>
            <a:ext cx="8229600" cy="1112205"/>
          </a:xfrm>
        </p:spPr>
        <p:txBody>
          <a:bodyPr/>
          <a:lstStyle/>
          <a:p>
            <a:r>
              <a:rPr lang="en-US" dirty="0"/>
              <a:t>Conditional generation</a:t>
            </a:r>
          </a:p>
        </p:txBody>
      </p:sp>
      <p:sp>
        <p:nvSpPr>
          <p:cNvPr id="3" name="Content Placeholder 2">
            <a:extLst>
              <a:ext uri="{FF2B5EF4-FFF2-40B4-BE49-F238E27FC236}">
                <a16:creationId xmlns:a16="http://schemas.microsoft.com/office/drawing/2014/main" id="{82B91B1A-E3FE-CD4E-8B01-0F6C98922FFC}"/>
              </a:ext>
            </a:extLst>
          </p:cNvPr>
          <p:cNvSpPr>
            <a:spLocks noGrp="1"/>
          </p:cNvSpPr>
          <p:nvPr>
            <p:ph idx="1"/>
          </p:nvPr>
        </p:nvSpPr>
        <p:spPr>
          <a:xfrm>
            <a:off x="685800" y="914400"/>
            <a:ext cx="8153400" cy="5257800"/>
          </a:xfrm>
        </p:spPr>
        <p:txBody>
          <a:bodyPr/>
          <a:lstStyle/>
          <a:p>
            <a:pPr marL="457200" indent="-457200">
              <a:buFont typeface="Arial" panose="020B0604020202020204" pitchFamily="34" charset="0"/>
              <a:buChar char="•"/>
            </a:pPr>
            <a:r>
              <a:rPr lang="en-US" dirty="0"/>
              <a:t>Example: simple network for generating </a:t>
            </a:r>
            <a:br>
              <a:rPr lang="en-US" dirty="0"/>
            </a:br>
            <a:r>
              <a:rPr lang="en-US" dirty="0"/>
              <a:t>28 x 28 MNIST digits</a:t>
            </a:r>
          </a:p>
        </p:txBody>
      </p:sp>
      <p:sp>
        <p:nvSpPr>
          <p:cNvPr id="5" name="TextBox 4">
            <a:extLst>
              <a:ext uri="{FF2B5EF4-FFF2-40B4-BE49-F238E27FC236}">
                <a16:creationId xmlns:a16="http://schemas.microsoft.com/office/drawing/2014/main" id="{11B81F0F-13A8-A943-995F-DAD461525087}"/>
              </a:ext>
            </a:extLst>
          </p:cNvPr>
          <p:cNvSpPr txBox="1"/>
          <p:nvPr/>
        </p:nvSpPr>
        <p:spPr>
          <a:xfrm>
            <a:off x="533400" y="6412468"/>
            <a:ext cx="8199745" cy="369332"/>
          </a:xfrm>
          <a:prstGeom prst="rect">
            <a:avLst/>
          </a:prstGeom>
          <a:noFill/>
        </p:spPr>
        <p:txBody>
          <a:bodyPr wrap="none" rtlCol="0">
            <a:spAutoFit/>
          </a:bodyPr>
          <a:lstStyle/>
          <a:p>
            <a:r>
              <a:rPr lang="en-US" sz="1800" b="0" dirty="0"/>
              <a:t>M. Mirza and S. </a:t>
            </a:r>
            <a:r>
              <a:rPr lang="en-US" sz="1800" b="0" dirty="0" err="1"/>
              <a:t>Osindero</a:t>
            </a:r>
            <a:r>
              <a:rPr lang="en-US" sz="1800" b="0" dirty="0"/>
              <a:t>, </a:t>
            </a:r>
            <a:r>
              <a:rPr lang="en-US" sz="1800" b="0" dirty="0">
                <a:hlinkClick r:id="rId2"/>
              </a:rPr>
              <a:t>Conditional Generative Adversarial Nets</a:t>
            </a:r>
            <a:r>
              <a:rPr lang="en-US" sz="1800" b="0" dirty="0"/>
              <a:t>, </a:t>
            </a:r>
            <a:r>
              <a:rPr lang="en-US" sz="1800" b="0" dirty="0" err="1"/>
              <a:t>arXiv</a:t>
            </a:r>
            <a:r>
              <a:rPr lang="en-US" sz="1800" b="0" dirty="0"/>
              <a:t> 2014</a:t>
            </a:r>
          </a:p>
        </p:txBody>
      </p:sp>
      <p:pic>
        <p:nvPicPr>
          <p:cNvPr id="7" name="Picture 6">
            <a:extLst>
              <a:ext uri="{FF2B5EF4-FFF2-40B4-BE49-F238E27FC236}">
                <a16:creationId xmlns:a16="http://schemas.microsoft.com/office/drawing/2014/main" id="{93355188-3E83-304F-A833-AA10C74F5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83" y="2154599"/>
            <a:ext cx="7783117" cy="3941401"/>
          </a:xfrm>
          <a:prstGeom prst="rect">
            <a:avLst/>
          </a:prstGeom>
        </p:spPr>
      </p:pic>
    </p:spTree>
    <p:extLst>
      <p:ext uri="{BB962C8B-B14F-4D97-AF65-F5344CB8AC3E}">
        <p14:creationId xmlns:p14="http://schemas.microsoft.com/office/powerpoint/2010/main" val="2931748989"/>
      </p:ext>
    </p:extLst>
  </p:cSld>
  <p:clrMapOvr>
    <a:masterClrMapping/>
  </p:clrMapOvr>
  <p:transition spd="med" advTm="36499"/>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4BCD-736A-574C-BCC9-8FDE750F4D97}"/>
              </a:ext>
            </a:extLst>
          </p:cNvPr>
          <p:cNvSpPr>
            <a:spLocks noGrp="1"/>
          </p:cNvSpPr>
          <p:nvPr>
            <p:ph type="title"/>
          </p:nvPr>
        </p:nvSpPr>
        <p:spPr/>
        <p:txBody>
          <a:bodyPr/>
          <a:lstStyle/>
          <a:p>
            <a:r>
              <a:rPr lang="en-US" dirty="0"/>
              <a:t>Conditional generation</a:t>
            </a:r>
          </a:p>
        </p:txBody>
      </p:sp>
      <p:sp>
        <p:nvSpPr>
          <p:cNvPr id="3" name="Content Placeholder 2">
            <a:extLst>
              <a:ext uri="{FF2B5EF4-FFF2-40B4-BE49-F238E27FC236}">
                <a16:creationId xmlns:a16="http://schemas.microsoft.com/office/drawing/2014/main" id="{82B91B1A-E3FE-CD4E-8B01-0F6C98922FFC}"/>
              </a:ext>
            </a:extLst>
          </p:cNvPr>
          <p:cNvSpPr>
            <a:spLocks noGrp="1"/>
          </p:cNvSpPr>
          <p:nvPr>
            <p:ph idx="1"/>
          </p:nvPr>
        </p:nvSpPr>
        <p:spPr>
          <a:xfrm>
            <a:off x="457200" y="1231900"/>
            <a:ext cx="8229600" cy="5257800"/>
          </a:xfrm>
        </p:spPr>
        <p:txBody>
          <a:bodyPr/>
          <a:lstStyle/>
          <a:p>
            <a:pPr marL="457200" indent="-457200">
              <a:buFont typeface="Arial" panose="020B0604020202020204" pitchFamily="34" charset="0"/>
              <a:buChar char="•"/>
            </a:pPr>
            <a:r>
              <a:rPr lang="en-US" dirty="0"/>
              <a:t>Another example: text-to-image synthesis</a:t>
            </a:r>
          </a:p>
        </p:txBody>
      </p:sp>
      <p:pic>
        <p:nvPicPr>
          <p:cNvPr id="20" name="Picture 19">
            <a:extLst>
              <a:ext uri="{FF2B5EF4-FFF2-40B4-BE49-F238E27FC236}">
                <a16:creationId xmlns:a16="http://schemas.microsoft.com/office/drawing/2014/main" id="{C596AC15-CD9C-6B4E-8684-8BFFEE155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57" y="2362200"/>
            <a:ext cx="8639443" cy="2362200"/>
          </a:xfrm>
          <a:prstGeom prst="rect">
            <a:avLst/>
          </a:prstGeom>
        </p:spPr>
      </p:pic>
      <p:sp>
        <p:nvSpPr>
          <p:cNvPr id="4" name="Rectangle 3">
            <a:extLst>
              <a:ext uri="{FF2B5EF4-FFF2-40B4-BE49-F238E27FC236}">
                <a16:creationId xmlns:a16="http://schemas.microsoft.com/office/drawing/2014/main" id="{C4A1F8CD-96B1-B54A-9886-E055A08FDE52}"/>
              </a:ext>
            </a:extLst>
          </p:cNvPr>
          <p:cNvSpPr/>
          <p:nvPr/>
        </p:nvSpPr>
        <p:spPr>
          <a:xfrm>
            <a:off x="76200" y="6135469"/>
            <a:ext cx="8983884" cy="646331"/>
          </a:xfrm>
          <a:prstGeom prst="rect">
            <a:avLst/>
          </a:prstGeom>
        </p:spPr>
        <p:txBody>
          <a:bodyPr wrap="square">
            <a:spAutoFit/>
          </a:bodyPr>
          <a:lstStyle/>
          <a:p>
            <a:pPr algn="ctr"/>
            <a:r>
              <a:rPr lang="en-US" sz="1800" b="0" dirty="0"/>
              <a:t>S. Reed, Z. </a:t>
            </a:r>
            <a:r>
              <a:rPr lang="en-US" sz="1800" b="0" dirty="0" err="1"/>
              <a:t>Akata</a:t>
            </a:r>
            <a:r>
              <a:rPr lang="en-US" sz="1800" b="0" dirty="0"/>
              <a:t>, X. Yan, L. </a:t>
            </a:r>
            <a:r>
              <a:rPr lang="en-US" sz="1800" b="0" dirty="0" err="1"/>
              <a:t>Logeswaran</a:t>
            </a:r>
            <a:r>
              <a:rPr lang="en-US" sz="1800" b="0" dirty="0"/>
              <a:t>, B. Schiele, H. Lee, </a:t>
            </a:r>
            <a:r>
              <a:rPr lang="en-US" sz="1800" b="0" dirty="0">
                <a:hlinkClick r:id="rId5"/>
              </a:rPr>
              <a:t>Generative adversarial text to image synthesis</a:t>
            </a:r>
            <a:r>
              <a:rPr lang="en-US" sz="1800" b="0" dirty="0"/>
              <a:t>, ICML 2016</a:t>
            </a:r>
          </a:p>
        </p:txBody>
      </p:sp>
      <p:sp>
        <p:nvSpPr>
          <p:cNvPr id="6" name="TextBox 5">
            <a:extLst>
              <a:ext uri="{FF2B5EF4-FFF2-40B4-BE49-F238E27FC236}">
                <a16:creationId xmlns:a16="http://schemas.microsoft.com/office/drawing/2014/main" id="{284CE565-11BD-D64E-84D7-ED2E02AC9D0C}"/>
              </a:ext>
            </a:extLst>
          </p:cNvPr>
          <p:cNvSpPr txBox="1"/>
          <p:nvPr/>
        </p:nvSpPr>
        <p:spPr>
          <a:xfrm>
            <a:off x="381000" y="2056216"/>
            <a:ext cx="2262538" cy="369332"/>
          </a:xfrm>
          <a:prstGeom prst="rect">
            <a:avLst/>
          </a:prstGeom>
          <a:noFill/>
        </p:spPr>
        <p:txBody>
          <a:bodyPr wrap="square" rtlCol="0">
            <a:spAutoFit/>
          </a:bodyPr>
          <a:lstStyle/>
          <a:p>
            <a:pPr algn="ctr"/>
            <a:r>
              <a:rPr lang="en-US" sz="1800" b="0" dirty="0"/>
              <a:t>LSTM text encoder</a:t>
            </a:r>
          </a:p>
        </p:txBody>
      </p:sp>
      <p:sp>
        <p:nvSpPr>
          <p:cNvPr id="7" name="TextBox 6">
            <a:extLst>
              <a:ext uri="{FF2B5EF4-FFF2-40B4-BE49-F238E27FC236}">
                <a16:creationId xmlns:a16="http://schemas.microsoft.com/office/drawing/2014/main" id="{F796FE6A-8F9E-974F-803C-66B2A8C622AE}"/>
              </a:ext>
            </a:extLst>
          </p:cNvPr>
          <p:cNvSpPr txBox="1"/>
          <p:nvPr/>
        </p:nvSpPr>
        <p:spPr>
          <a:xfrm>
            <a:off x="5638800" y="1676400"/>
            <a:ext cx="2262538" cy="646331"/>
          </a:xfrm>
          <a:prstGeom prst="rect">
            <a:avLst/>
          </a:prstGeom>
          <a:noFill/>
        </p:spPr>
        <p:txBody>
          <a:bodyPr wrap="square" rtlCol="0">
            <a:spAutoFit/>
          </a:bodyPr>
          <a:lstStyle/>
          <a:p>
            <a:pPr algn="ctr"/>
            <a:r>
              <a:rPr lang="en-US" sz="1800" b="0" dirty="0"/>
              <a:t>Spatial replication, depth concatenation</a:t>
            </a:r>
          </a:p>
        </p:txBody>
      </p:sp>
    </p:spTree>
    <p:custDataLst>
      <p:tags r:id="rId1"/>
    </p:custDataLst>
    <p:extLst>
      <p:ext uri="{BB962C8B-B14F-4D97-AF65-F5344CB8AC3E}">
        <p14:creationId xmlns:p14="http://schemas.microsoft.com/office/powerpoint/2010/main" val="458386589"/>
      </p:ext>
    </p:extLst>
  </p:cSld>
  <p:clrMapOvr>
    <a:masterClrMapping/>
  </p:clrMapOvr>
  <p:transition spd="med" advTm="1831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4BCD-736A-574C-BCC9-8FDE750F4D97}"/>
              </a:ext>
            </a:extLst>
          </p:cNvPr>
          <p:cNvSpPr>
            <a:spLocks noGrp="1"/>
          </p:cNvSpPr>
          <p:nvPr>
            <p:ph type="title"/>
          </p:nvPr>
        </p:nvSpPr>
        <p:spPr/>
        <p:txBody>
          <a:bodyPr/>
          <a:lstStyle/>
          <a:p>
            <a:r>
              <a:rPr lang="en-US" dirty="0"/>
              <a:t>Conditional generation</a:t>
            </a:r>
          </a:p>
        </p:txBody>
      </p:sp>
      <p:sp>
        <p:nvSpPr>
          <p:cNvPr id="3" name="Content Placeholder 2">
            <a:extLst>
              <a:ext uri="{FF2B5EF4-FFF2-40B4-BE49-F238E27FC236}">
                <a16:creationId xmlns:a16="http://schemas.microsoft.com/office/drawing/2014/main" id="{82B91B1A-E3FE-CD4E-8B01-0F6C98922FFC}"/>
              </a:ext>
            </a:extLst>
          </p:cNvPr>
          <p:cNvSpPr>
            <a:spLocks noGrp="1"/>
          </p:cNvSpPr>
          <p:nvPr>
            <p:ph idx="1"/>
          </p:nvPr>
        </p:nvSpPr>
        <p:spPr>
          <a:xfrm>
            <a:off x="457200" y="1257300"/>
            <a:ext cx="8229600" cy="5257800"/>
          </a:xfrm>
        </p:spPr>
        <p:txBody>
          <a:bodyPr/>
          <a:lstStyle/>
          <a:p>
            <a:pPr marL="457200" indent="-457200">
              <a:buFont typeface="Arial" panose="020B0604020202020204" pitchFamily="34" charset="0"/>
              <a:buChar char="•"/>
            </a:pPr>
            <a:r>
              <a:rPr lang="en-US" dirty="0"/>
              <a:t>Another example: text-to-image synthesis</a:t>
            </a:r>
          </a:p>
          <a:p>
            <a:pPr marL="0" indent="0"/>
            <a:endParaRPr lang="en-US" dirty="0"/>
          </a:p>
        </p:txBody>
      </p:sp>
      <p:sp>
        <p:nvSpPr>
          <p:cNvPr id="4" name="Rectangle 3">
            <a:extLst>
              <a:ext uri="{FF2B5EF4-FFF2-40B4-BE49-F238E27FC236}">
                <a16:creationId xmlns:a16="http://schemas.microsoft.com/office/drawing/2014/main" id="{C4A1F8CD-96B1-B54A-9886-E055A08FDE52}"/>
              </a:ext>
            </a:extLst>
          </p:cNvPr>
          <p:cNvSpPr/>
          <p:nvPr/>
        </p:nvSpPr>
        <p:spPr>
          <a:xfrm>
            <a:off x="76200" y="6135469"/>
            <a:ext cx="8983884" cy="646331"/>
          </a:xfrm>
          <a:prstGeom prst="rect">
            <a:avLst/>
          </a:prstGeom>
        </p:spPr>
        <p:txBody>
          <a:bodyPr wrap="square">
            <a:spAutoFit/>
          </a:bodyPr>
          <a:lstStyle/>
          <a:p>
            <a:pPr algn="ctr"/>
            <a:r>
              <a:rPr lang="en-US" sz="1800" b="0" dirty="0"/>
              <a:t>S. Reed, Z. </a:t>
            </a:r>
            <a:r>
              <a:rPr lang="en-US" sz="1800" b="0" dirty="0" err="1"/>
              <a:t>Akata</a:t>
            </a:r>
            <a:r>
              <a:rPr lang="en-US" sz="1800" b="0" dirty="0"/>
              <a:t>, X. Yan, L. </a:t>
            </a:r>
            <a:r>
              <a:rPr lang="en-US" sz="1800" b="0" dirty="0" err="1"/>
              <a:t>Logeswaran</a:t>
            </a:r>
            <a:r>
              <a:rPr lang="en-US" sz="1800" b="0" dirty="0"/>
              <a:t>, B. Schiele, H. Lee, </a:t>
            </a:r>
            <a:r>
              <a:rPr lang="en-US" sz="1800" b="0" dirty="0">
                <a:hlinkClick r:id="rId3"/>
              </a:rPr>
              <a:t>Generative adversarial text to image synthesis</a:t>
            </a:r>
            <a:r>
              <a:rPr lang="en-US" sz="1800" b="0" dirty="0"/>
              <a:t>, ICML 2016</a:t>
            </a:r>
          </a:p>
        </p:txBody>
      </p:sp>
      <p:pic>
        <p:nvPicPr>
          <p:cNvPr id="6" name="Picture 5">
            <a:extLst>
              <a:ext uri="{FF2B5EF4-FFF2-40B4-BE49-F238E27FC236}">
                <a16:creationId xmlns:a16="http://schemas.microsoft.com/office/drawing/2014/main" id="{DFF9E7AD-5F88-EF45-B9D1-AD59B269C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201" y="1828800"/>
            <a:ext cx="4510566" cy="4114800"/>
          </a:xfrm>
          <a:prstGeom prst="rect">
            <a:avLst/>
          </a:prstGeom>
        </p:spPr>
      </p:pic>
      <p:sp>
        <p:nvSpPr>
          <p:cNvPr id="8" name="TextBox 7">
            <a:extLst>
              <a:ext uri="{FF2B5EF4-FFF2-40B4-BE49-F238E27FC236}">
                <a16:creationId xmlns:a16="http://schemas.microsoft.com/office/drawing/2014/main" id="{DCE04190-4D7B-7249-9FB3-57D0381E0303}"/>
              </a:ext>
            </a:extLst>
          </p:cNvPr>
          <p:cNvSpPr txBox="1"/>
          <p:nvPr/>
        </p:nvSpPr>
        <p:spPr>
          <a:xfrm>
            <a:off x="198401" y="2743200"/>
            <a:ext cx="2262538" cy="923330"/>
          </a:xfrm>
          <a:prstGeom prst="rect">
            <a:avLst/>
          </a:prstGeom>
          <a:noFill/>
        </p:spPr>
        <p:txBody>
          <a:bodyPr wrap="square" rtlCol="0">
            <a:spAutoFit/>
          </a:bodyPr>
          <a:lstStyle/>
          <a:p>
            <a:pPr algn="ctr"/>
            <a:r>
              <a:rPr lang="en-US" sz="1800" b="0" dirty="0"/>
              <a:t>Previously unseen captions (</a:t>
            </a:r>
            <a:r>
              <a:rPr lang="en-US" sz="1800" b="0" i="1" dirty="0"/>
              <a:t>zero-shot </a:t>
            </a:r>
            <a:r>
              <a:rPr lang="en-US" sz="1800" b="0" dirty="0"/>
              <a:t>setting)</a:t>
            </a:r>
          </a:p>
        </p:txBody>
      </p:sp>
      <p:sp>
        <p:nvSpPr>
          <p:cNvPr id="9" name="TextBox 8">
            <a:extLst>
              <a:ext uri="{FF2B5EF4-FFF2-40B4-BE49-F238E27FC236}">
                <a16:creationId xmlns:a16="http://schemas.microsoft.com/office/drawing/2014/main" id="{F54DDDF7-6D6B-1044-8ABF-278CE3FB5927}"/>
              </a:ext>
            </a:extLst>
          </p:cNvPr>
          <p:cNvSpPr txBox="1"/>
          <p:nvPr/>
        </p:nvSpPr>
        <p:spPr>
          <a:xfrm>
            <a:off x="6729062" y="2782669"/>
            <a:ext cx="2262538" cy="646331"/>
          </a:xfrm>
          <a:prstGeom prst="rect">
            <a:avLst/>
          </a:prstGeom>
          <a:noFill/>
        </p:spPr>
        <p:txBody>
          <a:bodyPr wrap="square" rtlCol="0">
            <a:spAutoFit/>
          </a:bodyPr>
          <a:lstStyle/>
          <a:p>
            <a:pPr algn="ctr"/>
            <a:r>
              <a:rPr lang="en-US" sz="1800" b="0" dirty="0"/>
              <a:t>Captions seen in the training set</a:t>
            </a:r>
          </a:p>
        </p:txBody>
      </p:sp>
    </p:spTree>
    <p:extLst>
      <p:ext uri="{BB962C8B-B14F-4D97-AF65-F5344CB8AC3E}">
        <p14:creationId xmlns:p14="http://schemas.microsoft.com/office/powerpoint/2010/main" val="2419486580"/>
      </p:ext>
    </p:extLst>
  </p:cSld>
  <p:clrMapOvr>
    <a:masterClrMapping/>
  </p:clrMapOvr>
  <p:transition spd="med" advTm="54173"/>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txBox="1">
            <a:spLocks noGrp="1"/>
          </p:cNvSpPr>
          <p:nvPr>
            <p:ph type="title"/>
          </p:nvPr>
        </p:nvSpPr>
        <p:spPr>
          <a:prstGeom prst="rect">
            <a:avLst/>
          </a:prstGeom>
        </p:spPr>
        <p:txBody>
          <a:bodyPr/>
          <a:lstStyle/>
          <a:p>
            <a:r>
              <a:t>Application: face generation</a:t>
            </a:r>
          </a:p>
        </p:txBody>
      </p:sp>
      <p:sp>
        <p:nvSpPr>
          <p:cNvPr id="403" name="Shape 40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sp>
        <p:nvSpPr>
          <p:cNvPr id="404" name="Shape 404"/>
          <p:cNvSpPr txBox="1"/>
          <p:nvPr/>
        </p:nvSpPr>
        <p:spPr>
          <a:xfrm>
            <a:off x="2717435" y="6404292"/>
            <a:ext cx="370913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dirty="0">
                <a:solidFill>
                  <a:schemeClr val="accent2"/>
                </a:solidFill>
              </a:rPr>
              <a:t>Source:</a:t>
            </a:r>
            <a:r>
              <a:rPr dirty="0"/>
              <a:t> </a:t>
            </a:r>
            <a:r>
              <a:rPr u="sng" dirty="0">
                <a:solidFill>
                  <a:srgbClr val="0000FF"/>
                </a:solidFill>
                <a:uFill>
                  <a:solidFill>
                    <a:srgbClr val="0000FF"/>
                  </a:solidFill>
                </a:uFill>
                <a:hlinkClick r:id="rId2"/>
              </a:rPr>
              <a:t>https://www.youtube.com/watch?v=G06dEcZ-QTg</a:t>
            </a:r>
          </a:p>
        </p:txBody>
      </p:sp>
      <p:pic>
        <p:nvPicPr>
          <p:cNvPr id="405" name="Screen Shot 2019-05-08 at 10.01.26.png"/>
          <p:cNvPicPr>
            <a:picLocks noChangeAspect="1"/>
          </p:cNvPicPr>
          <p:nvPr/>
        </p:nvPicPr>
        <p:blipFill>
          <a:blip r:embed="rId3"/>
          <a:stretch>
            <a:fillRect/>
          </a:stretch>
        </p:blipFill>
        <p:spPr>
          <a:xfrm>
            <a:off x="1001279" y="1992771"/>
            <a:ext cx="7141442" cy="4018950"/>
          </a:xfrm>
          <a:prstGeom prst="rect">
            <a:avLst/>
          </a:prstGeom>
          <a:ln w="12700">
            <a:miter lim="400000"/>
          </a:ln>
        </p:spPr>
      </p:pic>
    </p:spTree>
  </p:cSld>
  <p:clrMapOvr>
    <a:masterClrMapping/>
  </p:clrMapOvr>
  <p:transition spd="med" advTm="1257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txBox="1">
            <a:spLocks noGrp="1"/>
          </p:cNvSpPr>
          <p:nvPr>
            <p:ph type="title"/>
          </p:nvPr>
        </p:nvSpPr>
        <p:spPr>
          <a:prstGeom prst="rect">
            <a:avLst/>
          </a:prstGeom>
        </p:spPr>
        <p:txBody>
          <a:bodyPr/>
          <a:lstStyle/>
          <a:p>
            <a:r>
              <a:t>Application: style transfer</a:t>
            </a:r>
          </a:p>
        </p:txBody>
      </p:sp>
      <p:sp>
        <p:nvSpPr>
          <p:cNvPr id="408" name="Shape 408"/>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
        <p:nvSpPr>
          <p:cNvPr id="409" name="Shape 409"/>
          <p:cNvSpPr txBox="1"/>
          <p:nvPr/>
        </p:nvSpPr>
        <p:spPr>
          <a:xfrm>
            <a:off x="3085077" y="6404292"/>
            <a:ext cx="2973845"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https://github.com/junyanz/CycleGAN</a:t>
            </a:r>
          </a:p>
        </p:txBody>
      </p:sp>
      <p:pic>
        <p:nvPicPr>
          <p:cNvPr id="410" name="Screen Shot 2019-05-08 at 10.03.41.png"/>
          <p:cNvPicPr>
            <a:picLocks noChangeAspect="1"/>
          </p:cNvPicPr>
          <p:nvPr/>
        </p:nvPicPr>
        <p:blipFill>
          <a:blip r:embed="rId3"/>
          <a:stretch>
            <a:fillRect/>
          </a:stretch>
        </p:blipFill>
        <p:spPr>
          <a:xfrm>
            <a:off x="236390" y="1707644"/>
            <a:ext cx="8671220" cy="4077712"/>
          </a:xfrm>
          <a:prstGeom prst="rect">
            <a:avLst/>
          </a:prstGeom>
          <a:ln w="12700">
            <a:miter lim="400000"/>
          </a:ln>
        </p:spPr>
      </p:pic>
    </p:spTree>
  </p:cSld>
  <p:clrMapOvr>
    <a:masterClrMapping/>
  </p:clrMapOvr>
  <p:transition spd="med" advTm="74538"/>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txBox="1">
            <a:spLocks noGrp="1"/>
          </p:cNvSpPr>
          <p:nvPr>
            <p:ph type="title"/>
          </p:nvPr>
        </p:nvSpPr>
        <p:spPr>
          <a:prstGeom prst="rect">
            <a:avLst/>
          </a:prstGeom>
        </p:spPr>
        <p:txBody>
          <a:bodyPr/>
          <a:lstStyle/>
          <a:p>
            <a:r>
              <a:t>Application: image translation</a:t>
            </a:r>
          </a:p>
        </p:txBody>
      </p:sp>
      <p:sp>
        <p:nvSpPr>
          <p:cNvPr id="413" name="Shape 41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
        <p:nvSpPr>
          <p:cNvPr id="414" name="Shape 414"/>
          <p:cNvSpPr txBox="1"/>
          <p:nvPr/>
        </p:nvSpPr>
        <p:spPr>
          <a:xfrm>
            <a:off x="3197852" y="6404292"/>
            <a:ext cx="274829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1200"/>
            </a:pPr>
            <a:r>
              <a:rPr>
                <a:solidFill>
                  <a:schemeClr val="accent2"/>
                </a:solidFill>
              </a:rPr>
              <a:t>Source:</a:t>
            </a:r>
            <a:r>
              <a:t> </a:t>
            </a:r>
            <a:r>
              <a:rPr u="sng">
                <a:solidFill>
                  <a:srgbClr val="0000FF"/>
                </a:solidFill>
                <a:uFill>
                  <a:solidFill>
                    <a:srgbClr val="0000FF"/>
                  </a:solidFill>
                </a:uFill>
                <a:hlinkClick r:id="rId2"/>
              </a:rPr>
              <a:t>https://github.com/phillipi/pix2pix</a:t>
            </a:r>
          </a:p>
        </p:txBody>
      </p:sp>
      <p:pic>
        <p:nvPicPr>
          <p:cNvPr id="415" name="Screen Shot 2019-05-08 at 10.06.51.png"/>
          <p:cNvPicPr>
            <a:picLocks noChangeAspect="1"/>
          </p:cNvPicPr>
          <p:nvPr/>
        </p:nvPicPr>
        <p:blipFill>
          <a:blip r:embed="rId3"/>
          <a:stretch>
            <a:fillRect/>
          </a:stretch>
        </p:blipFill>
        <p:spPr>
          <a:xfrm>
            <a:off x="166979" y="1929526"/>
            <a:ext cx="8810042" cy="3421758"/>
          </a:xfrm>
          <a:prstGeom prst="rect">
            <a:avLst/>
          </a:prstGeom>
          <a:ln w="12700">
            <a:miter lim="400000"/>
          </a:ln>
        </p:spPr>
      </p:pic>
    </p:spTree>
  </p:cSld>
  <p:clrMapOvr>
    <a:masterClrMapping/>
  </p:clrMapOvr>
  <p:transition spd="med" advTm="39221"/>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txBox="1">
            <a:spLocks noGrp="1"/>
          </p:cNvSpPr>
          <p:nvPr>
            <p:ph type="title"/>
          </p:nvPr>
        </p:nvSpPr>
        <p:spPr>
          <a:prstGeom prst="rect">
            <a:avLst/>
          </a:prstGeom>
        </p:spPr>
        <p:txBody>
          <a:bodyPr/>
          <a:lstStyle/>
          <a:p>
            <a:r>
              <a:t>Conclusion</a:t>
            </a:r>
          </a:p>
        </p:txBody>
      </p:sp>
      <p:sp>
        <p:nvSpPr>
          <p:cNvPr id="418" name="Shape 418"/>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57</a:t>
            </a:fld>
            <a:endParaRPr/>
          </a:p>
        </p:txBody>
      </p:sp>
      <p:sp>
        <p:nvSpPr>
          <p:cNvPr id="419" name="Shape 419"/>
          <p:cNvSpPr txBox="1">
            <a:spLocks noGrp="1"/>
          </p:cNvSpPr>
          <p:nvPr>
            <p:ph type="body" idx="1"/>
          </p:nvPr>
        </p:nvSpPr>
        <p:spPr>
          <a:prstGeom prst="rect">
            <a:avLst/>
          </a:prstGeom>
        </p:spPr>
        <p:txBody>
          <a:bodyPr/>
          <a:lstStyle/>
          <a:p>
            <a:pPr marL="342899" indent="-342899">
              <a:defRPr sz="2900"/>
            </a:pPr>
            <a:r>
              <a:t>GANs provide an attractive way to create a generative model without using an explicit encode (as in variational auto-encoders) but using supervised learning</a:t>
            </a:r>
          </a:p>
          <a:p>
            <a:pPr marL="342899" indent="-342899">
              <a:defRPr sz="2900"/>
            </a:pPr>
            <a:r>
              <a:t>However the training is far from trivial and in general finding Nash equilibria in high-dimensional non-convex games is still an important open research problem</a:t>
            </a:r>
          </a:p>
        </p:txBody>
      </p:sp>
    </p:spTree>
  </p:cSld>
  <p:clrMapOvr>
    <a:masterClrMapping/>
  </p:clrMapOvr>
  <p:transition spd="med" advTm="3676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3E00-D1CF-EB44-8044-E9200B73EC87}"/>
              </a:ext>
            </a:extLst>
          </p:cNvPr>
          <p:cNvSpPr>
            <a:spLocks noGrp="1"/>
          </p:cNvSpPr>
          <p:nvPr>
            <p:ph type="title"/>
          </p:nvPr>
        </p:nvSpPr>
        <p:spPr/>
        <p:txBody>
          <a:bodyPr/>
          <a:lstStyle/>
          <a:p>
            <a:r>
              <a:rPr lang="en-US" dirty="0"/>
              <a:t>Learning to sample</a:t>
            </a:r>
          </a:p>
        </p:txBody>
      </p:sp>
      <p:pic>
        <p:nvPicPr>
          <p:cNvPr id="5" name="Picture 4">
            <a:extLst>
              <a:ext uri="{FF2B5EF4-FFF2-40B4-BE49-F238E27FC236}">
                <a16:creationId xmlns:a16="http://schemas.microsoft.com/office/drawing/2014/main" id="{3B1545AE-3E5B-1E40-9BE2-FD6BD8D74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52600"/>
            <a:ext cx="3206750" cy="2019300"/>
          </a:xfrm>
          <a:prstGeom prst="rect">
            <a:avLst/>
          </a:prstGeom>
        </p:spPr>
      </p:pic>
      <p:pic>
        <p:nvPicPr>
          <p:cNvPr id="7" name="Picture 6">
            <a:extLst>
              <a:ext uri="{FF2B5EF4-FFF2-40B4-BE49-F238E27FC236}">
                <a16:creationId xmlns:a16="http://schemas.microsoft.com/office/drawing/2014/main" id="{ACF9AFD7-3170-5643-9F0C-822181B39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600200"/>
            <a:ext cx="3192974" cy="198361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6A4E86-BE8D-2741-96EF-C86EDF5E958F}"/>
                  </a:ext>
                </a:extLst>
              </p:cNvPr>
              <p:cNvSpPr txBox="1"/>
              <p:nvPr/>
            </p:nvSpPr>
            <p:spPr>
              <a:xfrm>
                <a:off x="587822" y="3886200"/>
                <a:ext cx="3374578" cy="461665"/>
              </a:xfrm>
              <a:prstGeom prst="rect">
                <a:avLst/>
              </a:prstGeom>
              <a:noFill/>
            </p:spPr>
            <p:txBody>
              <a:bodyPr wrap="none" rtlCol="0">
                <a:spAutoFit/>
              </a:bodyPr>
              <a:lstStyle/>
              <a:p>
                <a:r>
                  <a:rPr lang="en-US" b="0" dirty="0"/>
                  <a:t>Training data </a:t>
                </a:r>
                <a14:m>
                  <m:oMath xmlns:m="http://schemas.openxmlformats.org/officeDocument/2006/math">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 ~ </m:t>
                    </m:r>
                    <m:sSub>
                      <m:sSubPr>
                        <m:ctrlPr>
                          <a:rPr lang="en-US" b="0" i="1" smtClean="0">
                            <a:solidFill>
                              <a:srgbClr val="9900CC"/>
                            </a:solidFill>
                            <a:latin typeface="Cambria Math" panose="02040503050406030204" pitchFamily="18" charset="0"/>
                            <a:ea typeface="Cambria Math" panose="02040503050406030204" pitchFamily="18" charset="0"/>
                          </a:rPr>
                        </m:ctrlPr>
                      </m:sSubPr>
                      <m:e>
                        <m:r>
                          <a:rPr lang="en-US" b="0" i="1" smtClean="0">
                            <a:solidFill>
                              <a:srgbClr val="9900CC"/>
                            </a:solidFill>
                            <a:latin typeface="Cambria Math" panose="02040503050406030204" pitchFamily="18" charset="0"/>
                            <a:ea typeface="Cambria Math" panose="02040503050406030204" pitchFamily="18" charset="0"/>
                          </a:rPr>
                          <m:t>𝑝</m:t>
                        </m:r>
                      </m:e>
                      <m:sub>
                        <m:r>
                          <m:rPr>
                            <m:sty m:val="p"/>
                          </m:rPr>
                          <a:rPr lang="en-US" b="0" i="0" smtClean="0">
                            <a:solidFill>
                              <a:srgbClr val="9900CC"/>
                            </a:solidFill>
                            <a:latin typeface="Cambria Math" panose="02040503050406030204" pitchFamily="18" charset="0"/>
                            <a:ea typeface="Cambria Math" panose="02040503050406030204" pitchFamily="18" charset="0"/>
                          </a:rPr>
                          <m:t>data</m:t>
                        </m:r>
                      </m:sub>
                    </m:sSub>
                  </m:oMath>
                </a14:m>
                <a:r>
                  <a:rPr lang="en-US" b="0" dirty="0">
                    <a:solidFill>
                      <a:srgbClr val="9900CC"/>
                    </a:solidFill>
                  </a:rPr>
                  <a:t> </a:t>
                </a:r>
                <a:endParaRPr lang="en-US" b="0" dirty="0"/>
              </a:p>
            </p:txBody>
          </p:sp>
        </mc:Choice>
        <mc:Fallback xmlns="">
          <p:sp>
            <p:nvSpPr>
              <p:cNvPr id="8" name="TextBox 7">
                <a:extLst>
                  <a:ext uri="{FF2B5EF4-FFF2-40B4-BE49-F238E27FC236}">
                    <a16:creationId xmlns:a16="http://schemas.microsoft.com/office/drawing/2014/main" id="{B26A4E86-BE8D-2741-96EF-C86EDF5E958F}"/>
                  </a:ext>
                </a:extLst>
              </p:cNvPr>
              <p:cNvSpPr txBox="1">
                <a:spLocks noRot="1" noChangeAspect="1" noMove="1" noResize="1" noEditPoints="1" noAdjustHandles="1" noChangeArrowheads="1" noChangeShapeType="1" noTextEdit="1"/>
              </p:cNvSpPr>
              <p:nvPr/>
            </p:nvSpPr>
            <p:spPr>
              <a:xfrm>
                <a:off x="587822" y="3886200"/>
                <a:ext cx="3374578" cy="461665"/>
              </a:xfrm>
              <a:prstGeom prst="rect">
                <a:avLst/>
              </a:prstGeom>
              <a:blipFill>
                <a:blip r:embed="rId5"/>
                <a:stretch>
                  <a:fillRect l="-2622"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6818E9B-E113-884B-B14B-BBBB53112EAF}"/>
                  </a:ext>
                </a:extLst>
              </p:cNvPr>
              <p:cNvSpPr txBox="1"/>
              <p:nvPr/>
            </p:nvSpPr>
            <p:spPr>
              <a:xfrm>
                <a:off x="4800600" y="3881735"/>
                <a:ext cx="4422493" cy="461665"/>
              </a:xfrm>
              <a:prstGeom prst="rect">
                <a:avLst/>
              </a:prstGeom>
              <a:noFill/>
            </p:spPr>
            <p:txBody>
              <a:bodyPr wrap="none" rtlCol="0">
                <a:spAutoFit/>
              </a:bodyPr>
              <a:lstStyle/>
              <a:p>
                <a:r>
                  <a:rPr lang="en-US" b="0" dirty="0"/>
                  <a:t>Generated samples </a:t>
                </a:r>
                <a14:m>
                  <m:oMath xmlns:m="http://schemas.openxmlformats.org/officeDocument/2006/math">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 ~ </m:t>
                    </m:r>
                    <m:sSub>
                      <m:sSubPr>
                        <m:ctrlPr>
                          <a:rPr lang="en-US" b="0" i="1" smtClean="0">
                            <a:solidFill>
                              <a:srgbClr val="9900CC"/>
                            </a:solidFill>
                            <a:latin typeface="Cambria Math" panose="02040503050406030204" pitchFamily="18" charset="0"/>
                            <a:ea typeface="Cambria Math" panose="02040503050406030204" pitchFamily="18" charset="0"/>
                          </a:rPr>
                        </m:ctrlPr>
                      </m:sSubPr>
                      <m:e>
                        <m:r>
                          <a:rPr lang="en-US" b="0" i="1" smtClean="0">
                            <a:solidFill>
                              <a:srgbClr val="9900CC"/>
                            </a:solidFill>
                            <a:latin typeface="Cambria Math" panose="02040503050406030204" pitchFamily="18" charset="0"/>
                            <a:ea typeface="Cambria Math" panose="02040503050406030204" pitchFamily="18" charset="0"/>
                          </a:rPr>
                          <m:t>𝑝</m:t>
                        </m:r>
                      </m:e>
                      <m:sub>
                        <m:r>
                          <m:rPr>
                            <m:sty m:val="p"/>
                          </m:rPr>
                          <a:rPr lang="en-US" b="0" i="0" smtClean="0">
                            <a:solidFill>
                              <a:srgbClr val="9900CC"/>
                            </a:solidFill>
                            <a:latin typeface="Cambria Math" panose="02040503050406030204" pitchFamily="18" charset="0"/>
                            <a:ea typeface="Cambria Math" panose="02040503050406030204" pitchFamily="18" charset="0"/>
                          </a:rPr>
                          <m:t>model</m:t>
                        </m:r>
                      </m:sub>
                    </m:sSub>
                  </m:oMath>
                </a14:m>
                <a:r>
                  <a:rPr lang="en-US" b="0" dirty="0">
                    <a:solidFill>
                      <a:srgbClr val="9900CC"/>
                    </a:solidFill>
                  </a:rPr>
                  <a:t> </a:t>
                </a:r>
                <a:endParaRPr lang="en-US" b="0" dirty="0"/>
              </a:p>
            </p:txBody>
          </p:sp>
        </mc:Choice>
        <mc:Fallback xmlns="">
          <p:sp>
            <p:nvSpPr>
              <p:cNvPr id="9" name="TextBox 8">
                <a:extLst>
                  <a:ext uri="{FF2B5EF4-FFF2-40B4-BE49-F238E27FC236}">
                    <a16:creationId xmlns:a16="http://schemas.microsoft.com/office/drawing/2014/main" id="{26818E9B-E113-884B-B14B-BBBB53112EAF}"/>
                  </a:ext>
                </a:extLst>
              </p:cNvPr>
              <p:cNvSpPr txBox="1">
                <a:spLocks noRot="1" noChangeAspect="1" noMove="1" noResize="1" noEditPoints="1" noAdjustHandles="1" noChangeArrowheads="1" noChangeShapeType="1" noTextEdit="1"/>
              </p:cNvSpPr>
              <p:nvPr/>
            </p:nvSpPr>
            <p:spPr>
              <a:xfrm>
                <a:off x="4800600" y="3881735"/>
                <a:ext cx="4422493" cy="461665"/>
              </a:xfrm>
              <a:prstGeom prst="rect">
                <a:avLst/>
              </a:prstGeom>
              <a:blipFill>
                <a:blip r:embed="rId6"/>
                <a:stretch>
                  <a:fillRect l="-2006" t="-10811"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FD04126-64D9-3C4A-BDCF-2BD8D307C16C}"/>
                  </a:ext>
                </a:extLst>
              </p:cNvPr>
              <p:cNvSpPr txBox="1"/>
              <p:nvPr/>
            </p:nvSpPr>
            <p:spPr>
              <a:xfrm>
                <a:off x="1221360" y="4876800"/>
                <a:ext cx="7084440" cy="523220"/>
              </a:xfrm>
              <a:prstGeom prst="rect">
                <a:avLst/>
              </a:prstGeom>
              <a:noFill/>
            </p:spPr>
            <p:txBody>
              <a:bodyPr wrap="none" rtlCol="0">
                <a:spAutoFit/>
              </a:bodyPr>
              <a:lstStyle/>
              <a:p>
                <a:r>
                  <a:rPr lang="en-US" sz="2800" b="0" dirty="0"/>
                  <a:t>We want to learn </a:t>
                </a:r>
                <a14:m>
                  <m:oMath xmlns:m="http://schemas.openxmlformats.org/officeDocument/2006/math">
                    <m:sSub>
                      <m:sSubPr>
                        <m:ctrlPr>
                          <a:rPr lang="en-US" sz="2800" b="0" i="1" smtClean="0">
                            <a:solidFill>
                              <a:srgbClr val="9900CC"/>
                            </a:solidFill>
                            <a:latin typeface="Cambria Math" panose="02040503050406030204" pitchFamily="18" charset="0"/>
                            <a:ea typeface="Cambria Math" panose="02040503050406030204" pitchFamily="18" charset="0"/>
                          </a:rPr>
                        </m:ctrlPr>
                      </m:sSubPr>
                      <m:e>
                        <m:r>
                          <a:rPr lang="en-US" sz="2800" b="0" i="1" smtClean="0">
                            <a:solidFill>
                              <a:srgbClr val="9900CC"/>
                            </a:solidFill>
                            <a:latin typeface="Cambria Math" panose="02040503050406030204" pitchFamily="18" charset="0"/>
                            <a:ea typeface="Cambria Math" panose="02040503050406030204" pitchFamily="18" charset="0"/>
                          </a:rPr>
                          <m:t>𝑝</m:t>
                        </m:r>
                      </m:e>
                      <m:sub>
                        <m:r>
                          <m:rPr>
                            <m:sty m:val="p"/>
                          </m:rPr>
                          <a:rPr lang="en-US" sz="2800" b="0" i="0" smtClean="0">
                            <a:solidFill>
                              <a:srgbClr val="9900CC"/>
                            </a:solidFill>
                            <a:latin typeface="Cambria Math" panose="02040503050406030204" pitchFamily="18" charset="0"/>
                            <a:ea typeface="Cambria Math" panose="02040503050406030204" pitchFamily="18" charset="0"/>
                          </a:rPr>
                          <m:t>model</m:t>
                        </m:r>
                      </m:sub>
                    </m:sSub>
                  </m:oMath>
                </a14:m>
                <a:r>
                  <a:rPr lang="en-US" sz="2800" b="0" dirty="0"/>
                  <a:t> that matches </a:t>
                </a:r>
                <a14:m>
                  <m:oMath xmlns:m="http://schemas.openxmlformats.org/officeDocument/2006/math">
                    <m:sSub>
                      <m:sSubPr>
                        <m:ctrlPr>
                          <a:rPr lang="en-US" sz="2800" b="0" i="1" smtClean="0">
                            <a:solidFill>
                              <a:srgbClr val="9900CC"/>
                            </a:solidFill>
                            <a:latin typeface="Cambria Math" panose="02040503050406030204" pitchFamily="18" charset="0"/>
                            <a:ea typeface="Cambria Math" panose="02040503050406030204" pitchFamily="18" charset="0"/>
                          </a:rPr>
                        </m:ctrlPr>
                      </m:sSubPr>
                      <m:e>
                        <m:r>
                          <a:rPr lang="en-US" sz="2800" b="0" i="1">
                            <a:solidFill>
                              <a:srgbClr val="9900CC"/>
                            </a:solidFill>
                            <a:latin typeface="Cambria Math" panose="02040503050406030204" pitchFamily="18" charset="0"/>
                            <a:ea typeface="Cambria Math" panose="02040503050406030204" pitchFamily="18" charset="0"/>
                          </a:rPr>
                          <m:t>𝑝</m:t>
                        </m:r>
                      </m:e>
                      <m:sub>
                        <m:r>
                          <m:rPr>
                            <m:sty m:val="p"/>
                          </m:rPr>
                          <a:rPr lang="en-US" sz="2800" b="0" i="0" smtClean="0">
                            <a:solidFill>
                              <a:srgbClr val="9900CC"/>
                            </a:solidFill>
                            <a:latin typeface="Cambria Math" panose="02040503050406030204" pitchFamily="18" charset="0"/>
                            <a:ea typeface="Cambria Math" panose="02040503050406030204" pitchFamily="18" charset="0"/>
                          </a:rPr>
                          <m:t>data</m:t>
                        </m:r>
                      </m:sub>
                    </m:sSub>
                  </m:oMath>
                </a14:m>
                <a:r>
                  <a:rPr lang="en-US" sz="2800" b="0" dirty="0">
                    <a:solidFill>
                      <a:srgbClr val="9900CC"/>
                    </a:solidFill>
                  </a:rPr>
                  <a:t> </a:t>
                </a:r>
                <a:endParaRPr lang="en-US" sz="2800" b="0" dirty="0"/>
              </a:p>
            </p:txBody>
          </p:sp>
        </mc:Choice>
        <mc:Fallback xmlns="">
          <p:sp>
            <p:nvSpPr>
              <p:cNvPr id="10" name="TextBox 9">
                <a:extLst>
                  <a:ext uri="{FF2B5EF4-FFF2-40B4-BE49-F238E27FC236}">
                    <a16:creationId xmlns:a16="http://schemas.microsoft.com/office/drawing/2014/main" id="{0FD04126-64D9-3C4A-BDCF-2BD8D307C16C}"/>
                  </a:ext>
                </a:extLst>
              </p:cNvPr>
              <p:cNvSpPr txBox="1">
                <a:spLocks noRot="1" noChangeAspect="1" noMove="1" noResize="1" noEditPoints="1" noAdjustHandles="1" noChangeArrowheads="1" noChangeShapeType="1" noTextEdit="1"/>
              </p:cNvSpPr>
              <p:nvPr/>
            </p:nvSpPr>
            <p:spPr>
              <a:xfrm>
                <a:off x="1221360" y="4876800"/>
                <a:ext cx="7084440" cy="523220"/>
              </a:xfrm>
              <a:prstGeom prst="rect">
                <a:avLst/>
              </a:prstGeom>
              <a:blipFill>
                <a:blip r:embed="rId7"/>
                <a:stretch>
                  <a:fillRect l="-1971" t="-14634" b="-2926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27F121D-74F4-3D43-A6A2-A4063C849A33}"/>
              </a:ext>
            </a:extLst>
          </p:cNvPr>
          <p:cNvSpPr txBox="1"/>
          <p:nvPr/>
        </p:nvSpPr>
        <p:spPr>
          <a:xfrm>
            <a:off x="6461855" y="6504920"/>
            <a:ext cx="2682145" cy="307777"/>
          </a:xfrm>
          <a:prstGeom prst="rect">
            <a:avLst/>
          </a:prstGeom>
          <a:noFill/>
        </p:spPr>
        <p:txBody>
          <a:bodyPr wrap="none" rtlCol="0">
            <a:spAutoFit/>
          </a:bodyPr>
          <a:lstStyle/>
          <a:p>
            <a:r>
              <a:rPr lang="en-US" sz="1400" b="0" dirty="0"/>
              <a:t>Adapted from </a:t>
            </a:r>
            <a:r>
              <a:rPr lang="en-US" sz="1400" b="0" dirty="0">
                <a:hlinkClick r:id="rId8"/>
              </a:rPr>
              <a:t>Stanford CS231n</a:t>
            </a:r>
            <a:endParaRPr lang="en-US" sz="1400" b="0" dirty="0"/>
          </a:p>
        </p:txBody>
      </p:sp>
    </p:spTree>
    <p:custDataLst>
      <p:tags r:id="rId1"/>
    </p:custDataLst>
    <p:extLst>
      <p:ext uri="{BB962C8B-B14F-4D97-AF65-F5344CB8AC3E}">
        <p14:creationId xmlns:p14="http://schemas.microsoft.com/office/powerpoint/2010/main" val="1020315062"/>
      </p:ext>
    </p:extLst>
  </p:cSld>
  <p:clrMapOvr>
    <a:masterClrMapping/>
  </p:clrMapOvr>
  <p:transition spd="med" advTm="19649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txBox="1">
            <a:spLocks noGrp="1"/>
          </p:cNvSpPr>
          <p:nvPr>
            <p:ph type="body" idx="1"/>
          </p:nvPr>
        </p:nvSpPr>
        <p:spPr>
          <a:prstGeom prst="rect">
            <a:avLst/>
          </a:prstGeom>
        </p:spPr>
        <p:txBody>
          <a:bodyPr/>
          <a:lstStyle/>
          <a:p>
            <a:pPr marL="342899" indent="-342899">
              <a:defRPr sz="2900"/>
            </a:pPr>
            <a:r>
              <a:rPr dirty="0"/>
              <a:t>We saw that VAEs can learn to generate data by training both an encoder and a decoder (generator)</a:t>
            </a:r>
          </a:p>
          <a:p>
            <a:pPr marL="342899" indent="-342899">
              <a:defRPr sz="2900"/>
            </a:pPr>
            <a:r>
              <a:rPr dirty="0"/>
              <a:t>Can we learn just the generator?</a:t>
            </a:r>
          </a:p>
        </p:txBody>
      </p:sp>
      <p:sp>
        <p:nvSpPr>
          <p:cNvPr id="115" name="Shape 115"/>
          <p:cNvSpPr txBox="1">
            <a:spLocks noGrp="1"/>
          </p:cNvSpPr>
          <p:nvPr>
            <p:ph type="title"/>
          </p:nvPr>
        </p:nvSpPr>
        <p:spPr>
          <a:prstGeom prst="rect">
            <a:avLst/>
          </a:prstGeom>
        </p:spPr>
        <p:txBody>
          <a:bodyPr/>
          <a:lstStyle/>
          <a:p>
            <a:r>
              <a:t>From VAEs to GANs</a:t>
            </a:r>
          </a:p>
        </p:txBody>
      </p:sp>
      <p:sp>
        <p:nvSpPr>
          <p:cNvPr id="116" name="Shape 11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117" name="Screen Shot 2019-04-24 at 18.07.08.png"/>
          <p:cNvPicPr>
            <a:picLocks noChangeAspect="1"/>
          </p:cNvPicPr>
          <p:nvPr/>
        </p:nvPicPr>
        <p:blipFill>
          <a:blip r:embed="rId2"/>
          <a:stretch>
            <a:fillRect/>
          </a:stretch>
        </p:blipFill>
        <p:spPr>
          <a:xfrm>
            <a:off x="1214913" y="3450181"/>
            <a:ext cx="6714174" cy="2802438"/>
          </a:xfrm>
          <a:prstGeom prst="rect">
            <a:avLst/>
          </a:prstGeom>
          <a:ln w="12700">
            <a:miter lim="400000"/>
          </a:ln>
        </p:spPr>
      </p:pic>
      <p:sp>
        <p:nvSpPr>
          <p:cNvPr id="118" name="Shape 118"/>
          <p:cNvSpPr txBox="1"/>
          <p:nvPr/>
        </p:nvSpPr>
        <p:spPr>
          <a:xfrm>
            <a:off x="2871360" y="6404292"/>
            <a:ext cx="340128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pPr>
            <a:r>
              <a:rPr>
                <a:solidFill>
                  <a:schemeClr val="accent2"/>
                </a:solidFill>
              </a:rPr>
              <a:t>Source:</a:t>
            </a:r>
            <a:r>
              <a:t> </a:t>
            </a:r>
            <a:r>
              <a:rPr u="sng">
                <a:solidFill>
                  <a:srgbClr val="0000FF"/>
                </a:solidFill>
                <a:uFill>
                  <a:solidFill>
                    <a:srgbClr val="0000FF"/>
                  </a:solidFill>
                </a:uFill>
                <a:hlinkClick r:id="rId3"/>
              </a:rPr>
              <a:t>https://openai.com/blog/generative-models/</a:t>
            </a:r>
          </a:p>
        </p:txBody>
      </p:sp>
    </p:spTree>
  </p:cSld>
  <p:clrMapOvr>
    <a:masterClrMapping/>
  </p:clrMapOvr>
  <p:transition spd="med" advTm="7552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txBox="1">
            <a:spLocks noGrp="1"/>
          </p:cNvSpPr>
          <p:nvPr>
            <p:ph type="body" idx="1"/>
          </p:nvPr>
        </p:nvSpPr>
        <p:spPr>
          <a:prstGeom prst="rect">
            <a:avLst/>
          </a:prstGeom>
        </p:spPr>
        <p:txBody>
          <a:bodyPr/>
          <a:lstStyle/>
          <a:p>
            <a:pPr marL="342899" indent="-342899">
              <a:defRPr sz="2900"/>
            </a:pPr>
            <a:r>
              <a:rPr dirty="0"/>
              <a:t>But, how do we measure the quality of the generator without an encoder?</a:t>
            </a:r>
          </a:p>
          <a:p>
            <a:pPr marL="342899" indent="-342899">
              <a:defRPr sz="2900"/>
            </a:pPr>
            <a:r>
              <a:rPr dirty="0"/>
              <a:t>In other words, what’s the loss function?</a:t>
            </a:r>
          </a:p>
        </p:txBody>
      </p:sp>
      <p:sp>
        <p:nvSpPr>
          <p:cNvPr id="121" name="Shape 121"/>
          <p:cNvSpPr txBox="1">
            <a:spLocks noGrp="1"/>
          </p:cNvSpPr>
          <p:nvPr>
            <p:ph type="title"/>
          </p:nvPr>
        </p:nvSpPr>
        <p:spPr>
          <a:prstGeom prst="rect">
            <a:avLst/>
          </a:prstGeom>
        </p:spPr>
        <p:txBody>
          <a:bodyPr/>
          <a:lstStyle/>
          <a:p>
            <a:r>
              <a:t>From VAEs to GANs</a:t>
            </a:r>
          </a:p>
        </p:txBody>
      </p:sp>
      <p:sp>
        <p:nvSpPr>
          <p:cNvPr id="122" name="Shape 12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123" name="Screen Shot 2019-04-24 at 18.07.08.png"/>
          <p:cNvPicPr>
            <a:picLocks noChangeAspect="1"/>
          </p:cNvPicPr>
          <p:nvPr/>
        </p:nvPicPr>
        <p:blipFill>
          <a:blip r:embed="rId2"/>
          <a:stretch>
            <a:fillRect/>
          </a:stretch>
        </p:blipFill>
        <p:spPr>
          <a:xfrm>
            <a:off x="1214913" y="3450181"/>
            <a:ext cx="6714174" cy="2802438"/>
          </a:xfrm>
          <a:prstGeom prst="rect">
            <a:avLst/>
          </a:prstGeom>
          <a:ln w="12700">
            <a:miter lim="400000"/>
          </a:ln>
        </p:spPr>
      </p:pic>
      <p:sp>
        <p:nvSpPr>
          <p:cNvPr id="124" name="Shape 124"/>
          <p:cNvSpPr txBox="1"/>
          <p:nvPr/>
        </p:nvSpPr>
        <p:spPr>
          <a:xfrm>
            <a:off x="2871360" y="6404292"/>
            <a:ext cx="340128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pPr>
            <a:r>
              <a:rPr>
                <a:solidFill>
                  <a:schemeClr val="accent2"/>
                </a:solidFill>
              </a:rPr>
              <a:t>Source:</a:t>
            </a:r>
            <a:r>
              <a:t> </a:t>
            </a:r>
            <a:r>
              <a:rPr u="sng">
                <a:solidFill>
                  <a:srgbClr val="0000FF"/>
                </a:solidFill>
                <a:uFill>
                  <a:solidFill>
                    <a:srgbClr val="0000FF"/>
                  </a:solidFill>
                </a:uFill>
                <a:hlinkClick r:id="rId3"/>
              </a:rPr>
              <a:t>https://openai.com/blog/generative-models/</a:t>
            </a:r>
          </a:p>
        </p:txBody>
      </p:sp>
    </p:spTree>
  </p:cSld>
  <p:clrMapOvr>
    <a:masterClrMapping/>
  </p:clrMapOvr>
  <p:transition spd="med" advTm="46696"/>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txBox="1">
            <a:spLocks noGrp="1"/>
          </p:cNvSpPr>
          <p:nvPr>
            <p:ph type="body" idx="1"/>
          </p:nvPr>
        </p:nvSpPr>
        <p:spPr>
          <a:prstGeom prst="rect">
            <a:avLst/>
          </a:prstGeom>
        </p:spPr>
        <p:txBody>
          <a:bodyPr/>
          <a:lstStyle/>
          <a:p>
            <a:pPr marL="342899" indent="-342899">
              <a:defRPr sz="2900"/>
            </a:pPr>
            <a:r>
              <a:rPr dirty="0"/>
              <a:t>GANs propose </a:t>
            </a:r>
            <a:r>
              <a:rPr lang="en-US" altLang="zh-CN" dirty="0"/>
              <a:t>to </a:t>
            </a:r>
            <a:r>
              <a:rPr dirty="0"/>
              <a:t>learn the loss function</a:t>
            </a:r>
          </a:p>
          <a:p>
            <a:pPr marL="342899" indent="-342899">
              <a:defRPr sz="2900"/>
            </a:pPr>
            <a:r>
              <a:rPr dirty="0"/>
              <a:t>The training process is a game between two networks</a:t>
            </a:r>
          </a:p>
        </p:txBody>
      </p:sp>
      <p:sp>
        <p:nvSpPr>
          <p:cNvPr id="127" name="Shape 127"/>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128" name="Screen Shot 2019-04-24 at 18.07.08.png"/>
          <p:cNvPicPr>
            <a:picLocks noChangeAspect="1"/>
          </p:cNvPicPr>
          <p:nvPr/>
        </p:nvPicPr>
        <p:blipFill>
          <a:blip r:embed="rId2"/>
          <a:stretch>
            <a:fillRect/>
          </a:stretch>
        </p:blipFill>
        <p:spPr>
          <a:xfrm>
            <a:off x="1214913" y="3450181"/>
            <a:ext cx="6714174" cy="2802438"/>
          </a:xfrm>
          <a:prstGeom prst="rect">
            <a:avLst/>
          </a:prstGeom>
          <a:ln w="12700">
            <a:miter lim="400000"/>
          </a:ln>
        </p:spPr>
      </p:pic>
      <p:sp>
        <p:nvSpPr>
          <p:cNvPr id="129" name="Shape 129"/>
          <p:cNvSpPr txBox="1"/>
          <p:nvPr/>
        </p:nvSpPr>
        <p:spPr>
          <a:xfrm>
            <a:off x="2871360" y="6404292"/>
            <a:ext cx="340128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pPr>
            <a:r>
              <a:rPr dirty="0">
                <a:solidFill>
                  <a:schemeClr val="accent2"/>
                </a:solidFill>
              </a:rPr>
              <a:t>Source:</a:t>
            </a:r>
            <a:r>
              <a:rPr dirty="0"/>
              <a:t> </a:t>
            </a:r>
            <a:r>
              <a:rPr u="sng" dirty="0">
                <a:solidFill>
                  <a:srgbClr val="0000FF"/>
                </a:solidFill>
                <a:uFill>
                  <a:solidFill>
                    <a:srgbClr val="0000FF"/>
                  </a:solidFill>
                </a:uFill>
                <a:hlinkClick r:id="rId3"/>
              </a:rPr>
              <a:t>https://openai.com/blog/generative-models/</a:t>
            </a:r>
          </a:p>
        </p:txBody>
      </p:sp>
      <p:sp>
        <p:nvSpPr>
          <p:cNvPr id="130" name="Shape 130"/>
          <p:cNvSpPr txBox="1">
            <a:spLocks noGrp="1"/>
          </p:cNvSpPr>
          <p:nvPr>
            <p:ph type="title"/>
          </p:nvPr>
        </p:nvSpPr>
        <p:spPr>
          <a:prstGeom prst="rect">
            <a:avLst/>
          </a:prstGeom>
        </p:spPr>
        <p:txBody>
          <a:bodyPr/>
          <a:lstStyle/>
          <a:p>
            <a:r>
              <a:t>Generative adversarial networks</a:t>
            </a:r>
          </a:p>
        </p:txBody>
      </p:sp>
    </p:spTree>
  </p:cSld>
  <p:clrMapOvr>
    <a:masterClrMapping/>
  </p:clrMapOvr>
  <p:transition spd="med" advTm="67076"/>
</p:sld>
</file>

<file path=ppt/tags/tag1.xml><?xml version="1.0" encoding="utf-8"?>
<p:tagLst xmlns:a="http://schemas.openxmlformats.org/drawingml/2006/main" xmlns:r="http://schemas.openxmlformats.org/officeDocument/2006/relationships" xmlns:p="http://schemas.openxmlformats.org/presentationml/2006/main">
  <p:tag name="TIMING" val="|74.7"/>
</p:tagLst>
</file>

<file path=ppt/tags/tag2.xml><?xml version="1.0" encoding="utf-8"?>
<p:tagLst xmlns:a="http://schemas.openxmlformats.org/drawingml/2006/main" xmlns:r="http://schemas.openxmlformats.org/officeDocument/2006/relationships" xmlns:p="http://schemas.openxmlformats.org/presentationml/2006/main">
  <p:tag name="TIMING" val="|11.3|48.1|11.6|14.2|21.2"/>
</p:tagLst>
</file>

<file path=ppt/tags/tag3.xml><?xml version="1.0" encoding="utf-8"?>
<p:tagLst xmlns:a="http://schemas.openxmlformats.org/drawingml/2006/main" xmlns:r="http://schemas.openxmlformats.org/officeDocument/2006/relationships" xmlns:p="http://schemas.openxmlformats.org/presentationml/2006/main">
  <p:tag name="TIMING" val="|77|70.3"/>
</p:tagLst>
</file>

<file path=ppt/tags/tag4.xml><?xml version="1.0" encoding="utf-8"?>
<p:tagLst xmlns:a="http://schemas.openxmlformats.org/drawingml/2006/main" xmlns:r="http://schemas.openxmlformats.org/officeDocument/2006/relationships" xmlns:p="http://schemas.openxmlformats.org/presentationml/2006/main">
  <p:tag name="TIMING" val="|2.8|123.2"/>
</p:tagLst>
</file>

<file path=ppt/tags/tag5.xml><?xml version="1.0" encoding="utf-8"?>
<p:tagLst xmlns:a="http://schemas.openxmlformats.org/drawingml/2006/main" xmlns:r="http://schemas.openxmlformats.org/officeDocument/2006/relationships" xmlns:p="http://schemas.openxmlformats.org/presentationml/2006/main">
  <p:tag name="TIMING" val="|105.2|23.8|17.2|13.3|16|8.7"/>
</p:tagLst>
</file>

<file path=ppt/tags/tag6.xml><?xml version="1.0" encoding="utf-8"?>
<p:tagLst xmlns:a="http://schemas.openxmlformats.org/drawingml/2006/main" xmlns:r="http://schemas.openxmlformats.org/officeDocument/2006/relationships" xmlns:p="http://schemas.openxmlformats.org/presentationml/2006/main">
  <p:tag name="TIMING" val="|207.9"/>
</p:tagLst>
</file>

<file path=ppt/tags/tag7.xml><?xml version="1.0" encoding="utf-8"?>
<p:tagLst xmlns:a="http://schemas.openxmlformats.org/drawingml/2006/main" xmlns:r="http://schemas.openxmlformats.org/officeDocument/2006/relationships" xmlns:p="http://schemas.openxmlformats.org/presentationml/2006/main">
  <p:tag name="TIMING" val="|39.7"/>
</p:tagLst>
</file>

<file path=ppt/tags/tag8.xml><?xml version="1.0" encoding="utf-8"?>
<p:tagLst xmlns:a="http://schemas.openxmlformats.org/drawingml/2006/main" xmlns:r="http://schemas.openxmlformats.org/officeDocument/2006/relationships" xmlns:p="http://schemas.openxmlformats.org/presentationml/2006/main">
  <p:tag name="TIMING" val="|147.3|12"/>
</p:tagLst>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1879</TotalTime>
  <Words>2105</Words>
  <Application>Microsoft Office PowerPoint</Application>
  <PresentationFormat>On-screen Show (4:3)</PresentationFormat>
  <Paragraphs>287</Paragraphs>
  <Slides>57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Chalkboard</vt:lpstr>
      <vt:lpstr>Helvetica Neue</vt:lpstr>
      <vt:lpstr>Arial</vt:lpstr>
      <vt:lpstr>Calibri</vt:lpstr>
      <vt:lpstr>Cambria Math</vt:lpstr>
      <vt:lpstr>Helvetica</vt:lpstr>
      <vt:lpstr>Default</vt:lpstr>
      <vt:lpstr>Deep Learning (CS324)  9. Generative adversarial networks*</vt:lpstr>
      <vt:lpstr>Generative tasks</vt:lpstr>
      <vt:lpstr>Generative tasks</vt:lpstr>
      <vt:lpstr>Generative tasks</vt:lpstr>
      <vt:lpstr>Designing a network for generative tasks</vt:lpstr>
      <vt:lpstr>Learning to sample</vt:lpstr>
      <vt:lpstr>From VAEs to GANs</vt:lpstr>
      <vt:lpstr>From VAEs to GANs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Generative adversarial networks</vt:lpstr>
      <vt:lpstr>GANs pipeline</vt:lpstr>
      <vt:lpstr>PowerPoint Presentation</vt:lpstr>
      <vt:lpstr>PowerPoint Presentation</vt:lpstr>
      <vt:lpstr>Minimax and zero-sum games</vt:lpstr>
      <vt:lpstr>PowerPoint Presentation</vt:lpstr>
      <vt:lpstr>Minimax and zero-sum games</vt:lpstr>
      <vt:lpstr>Minimax and zero-sum games</vt:lpstr>
      <vt:lpstr>Minimax and zero-sum games</vt:lpstr>
      <vt:lpstr>Minimax and zero-sum games</vt:lpstr>
      <vt:lpstr>Minimax and zero-sum games</vt:lpstr>
      <vt:lpstr>Minimax and zero-sum games</vt:lpstr>
      <vt:lpstr>Minimax and zero-sum games</vt:lpstr>
      <vt:lpstr>Minimax and zero-sum games</vt:lpstr>
      <vt:lpstr>Minimax and zero-sum games</vt:lpstr>
      <vt:lpstr>Minimax and zero-sum games</vt:lpstr>
      <vt:lpstr>Minimax and zero-sum games</vt:lpstr>
      <vt:lpstr>PowerPoint Presentation</vt:lpstr>
      <vt:lpstr>GAN training</vt:lpstr>
      <vt:lpstr>Training GANs</vt:lpstr>
      <vt:lpstr>Training GANs</vt:lpstr>
      <vt:lpstr>Training GANs</vt:lpstr>
      <vt:lpstr>GAN training</vt:lpstr>
      <vt:lpstr>Example generator: DCGAN</vt:lpstr>
      <vt:lpstr>DCGAN results</vt:lpstr>
      <vt:lpstr>DCGAN results</vt:lpstr>
      <vt:lpstr>DCGAN results</vt:lpstr>
      <vt:lpstr>PowerPoint Presentation</vt:lpstr>
      <vt:lpstr>Problems with GANs</vt:lpstr>
      <vt:lpstr>Problems with GANs</vt:lpstr>
      <vt:lpstr>Conditional generation (cGAN)</vt:lpstr>
      <vt:lpstr>Conditional generation (cGAN)</vt:lpstr>
      <vt:lpstr>Conditional generation</vt:lpstr>
      <vt:lpstr>Conditional generation</vt:lpstr>
      <vt:lpstr>Conditional generation</vt:lpstr>
      <vt:lpstr>Conditional generation</vt:lpstr>
      <vt:lpstr>Conditional generation</vt:lpstr>
      <vt:lpstr>Conditional generation</vt:lpstr>
      <vt:lpstr>Application: face generation</vt:lpstr>
      <vt:lpstr>Application: style transfer</vt:lpstr>
      <vt:lpstr>Application: image translation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(CS324)  9. Generative adversarial networks*</dc:title>
  <dc:creator>zjg</dc:creator>
  <cp:lastModifiedBy>Jianguo Zhang (Staff)</cp:lastModifiedBy>
  <cp:revision>54</cp:revision>
  <dcterms:modified xsi:type="dcterms:W3CDTF">2020-04-26T09:34:10Z</dcterms:modified>
</cp:coreProperties>
</file>